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7" r:id="rId2"/>
    <p:sldId id="297" r:id="rId3"/>
    <p:sldId id="309" r:id="rId4"/>
    <p:sldId id="310" r:id="rId5"/>
    <p:sldId id="298" r:id="rId6"/>
    <p:sldId id="299" r:id="rId7"/>
    <p:sldId id="300" r:id="rId8"/>
    <p:sldId id="307" r:id="rId9"/>
    <p:sldId id="308" r:id="rId10"/>
    <p:sldId id="301" r:id="rId11"/>
    <p:sldId id="316" r:id="rId12"/>
    <p:sldId id="314" r:id="rId13"/>
    <p:sldId id="302" r:id="rId14"/>
    <p:sldId id="311" r:id="rId15"/>
    <p:sldId id="313" r:id="rId16"/>
    <p:sldId id="312" r:id="rId17"/>
    <p:sldId id="315" r:id="rId18"/>
    <p:sldId id="317" r:id="rId19"/>
    <p:sldId id="328" r:id="rId20"/>
    <p:sldId id="319" r:id="rId21"/>
    <p:sldId id="329" r:id="rId22"/>
    <p:sldId id="330" r:id="rId23"/>
    <p:sldId id="331" r:id="rId24"/>
    <p:sldId id="332" r:id="rId25"/>
    <p:sldId id="333" r:id="rId26"/>
    <p:sldId id="334" r:id="rId27"/>
    <p:sldId id="320" r:id="rId28"/>
    <p:sldId id="321" r:id="rId29"/>
    <p:sldId id="322" r:id="rId30"/>
    <p:sldId id="325" r:id="rId31"/>
    <p:sldId id="323" r:id="rId32"/>
    <p:sldId id="318" r:id="rId33"/>
    <p:sldId id="2147473498" r:id="rId34"/>
    <p:sldId id="2147473525" r:id="rId35"/>
    <p:sldId id="268" r:id="rId36"/>
    <p:sldId id="2147473526" r:id="rId37"/>
    <p:sldId id="2147473505" r:id="rId38"/>
    <p:sldId id="2147473506" r:id="rId39"/>
    <p:sldId id="2147473507" r:id="rId40"/>
    <p:sldId id="2147473508" r:id="rId41"/>
    <p:sldId id="2147473509" r:id="rId42"/>
    <p:sldId id="2147473514" r:id="rId43"/>
    <p:sldId id="2147473511" r:id="rId44"/>
    <p:sldId id="271" r:id="rId45"/>
    <p:sldId id="2147473518" r:id="rId46"/>
    <p:sldId id="1254" r:id="rId47"/>
    <p:sldId id="2147473522" r:id="rId48"/>
    <p:sldId id="2147473523" r:id="rId49"/>
    <p:sldId id="306" r:id="rId50"/>
    <p:sldId id="327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2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>
      <p:cViewPr varScale="1">
        <p:scale>
          <a:sx n="133" d="100"/>
          <a:sy n="133" d="100"/>
        </p:scale>
        <p:origin x="14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10AC6-5DCF-48C1-8032-7E5BACFE9C75}" type="datetimeFigureOut">
              <a:rPr lang="de-DE" smtClean="0"/>
              <a:t>22.01.2025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D1A54-EF45-4592-8F68-6F28321B2C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39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87FDF2-E479-41D6-A755-1BC9660FFD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F16AC1-0648-4E95-83C5-732057AF164A}" type="slidenum">
              <a:t>1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9D04AD-3411-44D8-BD99-8B09FE9B24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61DA566-A1FE-40B1-928A-6674061CC1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435824-F435-405F-82FC-C5B86CD5CBFE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695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435824-F435-405F-82FC-C5B86CD5CBFE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452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96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85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05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9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511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8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60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98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54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405E4-BED9-B54A-6132-D51E17AB2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B5E244-F139-46E7-2F62-F80AD2E57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F6B6A6-8649-71D7-C9D6-56D73166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D80A-590E-4AA4-86C3-AEF3AF825C31}" type="datetime1">
              <a:rPr lang="en-GB" smtClean="0"/>
              <a:t>22/01/2025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18F7A-A7FF-D801-BD8A-C679AAE8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6382E7-9AE8-60B5-809E-F010D970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26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B78EA-2AE4-FB6B-B7E9-15CAB9AC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033265-89C5-15E0-8277-AD19DF58E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056739-D8A9-88F4-35B4-B1F7620E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00DA-859B-40BD-BBFD-2D6DF0F86AFB}" type="datetime1">
              <a:rPr lang="en-GB" smtClean="0"/>
              <a:t>22/01/2025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29853-B37F-FCDD-36EB-815C5889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A92E7D-FC4A-7F60-4F00-82BDFEF3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37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1B013CC-EDF3-EA08-9A00-5B5CB85D7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31719A-FE76-C43A-D32B-0A89BE48F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3AB3E-8FF1-2324-BE65-234ECE51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C241-01EE-409B-A069-41C0373D365C}" type="datetime1">
              <a:rPr lang="en-GB" smtClean="0"/>
              <a:t>22/01/2025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4EE201-2DF3-D130-2FC8-080C5109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005AD-A89D-2118-5229-D3591E36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5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y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vector graphics&#10;&#10;Description automatically generated">
            <a:extLst>
              <a:ext uri="{FF2B5EF4-FFF2-40B4-BE49-F238E27FC236}">
                <a16:creationId xmlns:a16="http://schemas.microsoft.com/office/drawing/2014/main" id="{8F318DEC-3B86-81C6-11FE-D969BDE13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42" y="0"/>
            <a:ext cx="12348143" cy="6858000"/>
          </a:xfrm>
          <a:prstGeom prst="rect">
            <a:avLst/>
          </a:prstGeom>
        </p:spPr>
      </p:pic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524001" y="1122363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kumimoji="0" sz="3599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ANY QUESTIONS?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A6D8591-1CF5-3BE4-379D-A2C4DB989F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52" y="4954119"/>
            <a:ext cx="4408097" cy="1356054"/>
          </a:xfrm>
          <a:prstGeom prst="rect">
            <a:avLst/>
          </a:prstGeom>
        </p:spPr>
      </p:pic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74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1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1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68"/>
            <a:ext cx="12192000" cy="6850865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39" y="156194"/>
            <a:ext cx="1498121" cy="4601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2D58659-5196-C920-50DE-B5BDD0A9A48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761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j-lt"/>
              </a:rPr>
              <a:t> </a:t>
            </a:r>
            <a:endParaRPr lang="de-DE" b="1" dirty="0">
              <a:latin typeface="+mj-lt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016F039-B6DD-8ED3-0448-17EB3FF2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0903CD4-ECC2-A0E0-360F-40B6B92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EF54671-A9A3-2591-4185-F8F155A3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2104499-6B81-9D46-A5BA-C1E23C0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339723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1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1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68"/>
            <a:ext cx="12192000" cy="6850865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39" y="156194"/>
            <a:ext cx="1498121" cy="4601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2D58659-5196-C920-50DE-B5BDD0A9A48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761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j-lt"/>
              </a:rPr>
              <a:t> </a:t>
            </a:r>
            <a:endParaRPr lang="de-DE" b="1" dirty="0">
              <a:latin typeface="+mj-lt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016F039-B6DD-8ED3-0448-17EB3FF2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3410527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0903CD4-ECC2-A0E0-360F-40B6B92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EF54671-A9A3-2591-4185-F8F155A3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2104499-6B81-9D46-A5BA-C1E23C0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58E6D-7D4E-A642-F4FB-D45A81DFDB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32748" y="1171575"/>
            <a:ext cx="3410527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BB18E90-07A7-2DF8-155F-AE0883F025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7296" y="1179553"/>
            <a:ext cx="3410527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9325481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85308" y="4805749"/>
            <a:ext cx="9144000" cy="864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457189" indent="-457189">
              <a:buNone/>
              <a:defRPr kumimoji="0" lang="de-DE" sz="2933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de-DE"/>
              <a:t>Untertitel Arial, 22 Punkt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29401" y="2458564"/>
            <a:ext cx="10156800" cy="2184000"/>
          </a:xfrm>
          <a:prstGeom prst="rect">
            <a:avLst/>
          </a:prstGeom>
        </p:spPr>
        <p:txBody>
          <a:bodyPr/>
          <a:lstStyle>
            <a:lvl1pPr>
              <a:defRPr kumimoji="0" lang="de-DE" sz="6933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Präsentationstitel Arial, 52 Punkt</a:t>
            </a:r>
          </a:p>
        </p:txBody>
      </p:sp>
      <p:sp>
        <p:nvSpPr>
          <p:cNvPr id="9" name="Text Box 32"/>
          <p:cNvSpPr txBox="1">
            <a:spLocks noChangeArrowheads="1"/>
          </p:cNvSpPr>
          <p:nvPr userDrawn="1"/>
        </p:nvSpPr>
        <p:spPr bwMode="auto">
          <a:xfrm>
            <a:off x="6096000" y="505073"/>
            <a:ext cx="4775200" cy="33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  <a:defRPr/>
            </a:pPr>
            <a:r>
              <a:rPr lang="de-CH" sz="1067"/>
              <a:t>Eidgenössisches Departement des Innern EDI</a:t>
            </a:r>
            <a:br>
              <a:rPr lang="de-CH" sz="1067"/>
            </a:br>
            <a:r>
              <a:rPr lang="de-CH" sz="1067" b="1"/>
              <a:t>Bundesamt für Meteorologie und Klimatologie </a:t>
            </a:r>
            <a:r>
              <a:rPr lang="de-CH" sz="1067" b="1" err="1"/>
              <a:t>MeteoSchweiz</a:t>
            </a:r>
            <a:endParaRPr lang="de-CH" sz="1067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1214917" y="483439"/>
            <a:ext cx="2682611" cy="698500"/>
            <a:chOff x="911188" y="362579"/>
            <a:chExt cx="2011958" cy="523875"/>
          </a:xfrm>
        </p:grpSpPr>
        <p:pic>
          <p:nvPicPr>
            <p:cNvPr id="11" name="Picture 37" descr="Logo_CMYK_pos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71" y="378454"/>
              <a:ext cx="1997075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4" descr="Wappen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8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" y="2450376"/>
            <a:ext cx="12144000" cy="43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65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ody" userDrawn="1">
  <p:cSld name="1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body" idx="1"/>
          </p:nvPr>
        </p:nvSpPr>
        <p:spPr>
          <a:xfrm>
            <a:off x="1181105" y="1295405"/>
            <a:ext cx="10429241" cy="459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70" marR="0" lvl="0" indent="-440245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40" marR="0" lvl="1" indent="-4402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4402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482576" algn="l" rtl="0">
              <a:spcBef>
                <a:spcPts val="560"/>
              </a:spcBef>
              <a:spcAft>
                <a:spcPts val="0"/>
              </a:spcAft>
              <a:buClr>
                <a:srgbClr val="C0C0C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482576" algn="l" rtl="0">
              <a:spcBef>
                <a:spcPts val="560"/>
              </a:spcBef>
              <a:spcAft>
                <a:spcPts val="0"/>
              </a:spcAft>
              <a:buClr>
                <a:srgbClr val="DDDDDD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8" marR="0" lvl="5" indent="-482576" algn="l" rtl="0">
              <a:spcBef>
                <a:spcPts val="560"/>
              </a:spcBef>
              <a:spcAft>
                <a:spcPts val="0"/>
              </a:spcAft>
              <a:buClr>
                <a:srgbClr val="DDDDDD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987" marR="0" lvl="6" indent="-482576" algn="l" rtl="0">
              <a:spcBef>
                <a:spcPts val="560"/>
              </a:spcBef>
              <a:spcAft>
                <a:spcPts val="0"/>
              </a:spcAft>
              <a:buClr>
                <a:srgbClr val="DDDDDD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557" marR="0" lvl="7" indent="-482576" algn="l" rtl="0">
              <a:spcBef>
                <a:spcPts val="560"/>
              </a:spcBef>
              <a:spcAft>
                <a:spcPts val="0"/>
              </a:spcAft>
              <a:buClr>
                <a:srgbClr val="DDDDDD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126" marR="0" lvl="8" indent="-482576" algn="l" rtl="0">
              <a:spcBef>
                <a:spcPts val="560"/>
              </a:spcBef>
              <a:spcAft>
                <a:spcPts val="0"/>
              </a:spcAft>
              <a:buClr>
                <a:srgbClr val="DDDDDD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1193800" y="247615"/>
            <a:ext cx="10409117" cy="94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7"/>
          <p:cNvSpPr/>
          <p:nvPr/>
        </p:nvSpPr>
        <p:spPr>
          <a:xfrm>
            <a:off x="1524093" y="6308971"/>
            <a:ext cx="1760651" cy="371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/>
          <p:nvPr/>
        </p:nvSpPr>
        <p:spPr>
          <a:xfrm>
            <a:off x="1638071" y="6037191"/>
            <a:ext cx="1687156" cy="1197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uppieren 1">
            <a:extLst>
              <a:ext uri="{FF2B5EF4-FFF2-40B4-BE49-F238E27FC236}">
                <a16:creationId xmlns:a16="http://schemas.microsoft.com/office/drawing/2014/main" id="{4FCB1ECE-E628-4F98-B638-CA169B43B160}"/>
              </a:ext>
            </a:extLst>
          </p:cNvPr>
          <p:cNvGrpSpPr/>
          <p:nvPr userDrawn="1"/>
        </p:nvGrpSpPr>
        <p:grpSpPr>
          <a:xfrm>
            <a:off x="336104" y="408473"/>
            <a:ext cx="404216" cy="456895"/>
            <a:chOff x="924938" y="362579"/>
            <a:chExt cx="303162" cy="342671"/>
          </a:xfrm>
        </p:grpSpPr>
        <p:pic>
          <p:nvPicPr>
            <p:cNvPr id="9" name="Picture 41" descr="Bund_e_100%">
              <a:extLst>
                <a:ext uri="{FF2B5EF4-FFF2-40B4-BE49-F238E27FC236}">
                  <a16:creationId xmlns:a16="http://schemas.microsoft.com/office/drawing/2014/main" id="{A5C48A3C-35F4-49A9-B551-64DA03422AA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350" b="56666"/>
            <a:stretch/>
          </p:blipFill>
          <p:spPr bwMode="auto">
            <a:xfrm>
              <a:off x="936000" y="375050"/>
              <a:ext cx="292100" cy="33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4" descr="Wappen">
              <a:extLst>
                <a:ext uri="{FF2B5EF4-FFF2-40B4-BE49-F238E27FC236}">
                  <a16:creationId xmlns:a16="http://schemas.microsoft.com/office/drawing/2014/main" id="{97F7DA37-9147-4F92-83AC-881A2671E32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3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44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1720304" y="4002147"/>
            <a:ext cx="3045353" cy="14366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 b="1" err="1">
                <a:solidFill>
                  <a:srgbClr val="000000"/>
                </a:solidFill>
                <a:latin typeface="Arial" charset="0"/>
              </a:rPr>
              <a:t>MeteoSvizzera</a:t>
            </a:r>
            <a:endParaRPr lang="de-DE" sz="1867">
              <a:solidFill>
                <a:srgbClr val="000000"/>
              </a:solidFill>
              <a:latin typeface="Arial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>
                <a:solidFill>
                  <a:srgbClr val="000000"/>
                </a:solidFill>
                <a:latin typeface="Arial" charset="0"/>
              </a:rPr>
              <a:t>Via ai Monti 146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>
                <a:solidFill>
                  <a:srgbClr val="000000"/>
                </a:solidFill>
                <a:latin typeface="Arial" charset="0"/>
              </a:rPr>
              <a:t>CH-6605 Locarno-Monti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>
                <a:solidFill>
                  <a:srgbClr val="000000"/>
                </a:solidFill>
                <a:latin typeface="Arial" charset="0"/>
              </a:rPr>
              <a:t>T +41 58 460 92 22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 err="1">
                <a:solidFill>
                  <a:srgbClr val="000000"/>
                </a:solidFill>
                <a:latin typeface="Arial" charset="0"/>
              </a:rPr>
              <a:t>www.meteosvizzera.ch</a:t>
            </a:r>
            <a:endParaRPr lang="de-DE" sz="1867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5352504" y="4002147"/>
            <a:ext cx="2673896" cy="14366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 b="1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867">
              <a:solidFill>
                <a:srgbClr val="000000"/>
              </a:solidFill>
              <a:latin typeface="Arial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>
                <a:solidFill>
                  <a:srgbClr val="000000"/>
                </a:solidFill>
                <a:latin typeface="Arial" charset="0"/>
              </a:rPr>
              <a:t>7bis, </a:t>
            </a:r>
            <a:r>
              <a:rPr lang="de-DE" sz="1867" err="1">
                <a:solidFill>
                  <a:srgbClr val="000000"/>
                </a:solidFill>
                <a:latin typeface="Arial" charset="0"/>
              </a:rPr>
              <a:t>av</a:t>
            </a:r>
            <a:r>
              <a:rPr lang="de-DE" sz="1867">
                <a:solidFill>
                  <a:srgbClr val="000000"/>
                </a:solidFill>
                <a:latin typeface="Arial" charset="0"/>
              </a:rPr>
              <a:t>. de la </a:t>
            </a:r>
            <a:r>
              <a:rPr lang="de-DE" sz="1867" err="1">
                <a:solidFill>
                  <a:srgbClr val="000000"/>
                </a:solidFill>
                <a:latin typeface="Arial" charset="0"/>
              </a:rPr>
              <a:t>Paix</a:t>
            </a:r>
            <a:endParaRPr lang="de-DE" sz="1867">
              <a:solidFill>
                <a:srgbClr val="000000"/>
              </a:solidFill>
              <a:latin typeface="Arial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867">
                <a:solidFill>
                  <a:srgbClr val="000000"/>
                </a:solidFill>
                <a:latin typeface="Arial" charset="0"/>
              </a:rPr>
              <a:t>CH-1211 Genève 2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867">
                <a:solidFill>
                  <a:srgbClr val="000000"/>
                </a:solidFill>
                <a:latin typeface="Arial" charset="0"/>
              </a:rPr>
              <a:t>T +41 58 460 98 88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867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867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8646037" y="4002147"/>
            <a:ext cx="2803907" cy="14366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 b="1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867">
              <a:solidFill>
                <a:srgbClr val="000000"/>
              </a:solidFill>
              <a:latin typeface="Arial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 err="1">
                <a:solidFill>
                  <a:srgbClr val="000000"/>
                </a:solidFill>
                <a:latin typeface="Arial" charset="0"/>
              </a:rPr>
              <a:t>Chemin</a:t>
            </a:r>
            <a:r>
              <a:rPr lang="de-DE" sz="1867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de-DE" sz="1867" err="1">
                <a:solidFill>
                  <a:srgbClr val="000000"/>
                </a:solidFill>
                <a:latin typeface="Arial" charset="0"/>
              </a:rPr>
              <a:t>l‘Aérologie</a:t>
            </a:r>
            <a:endParaRPr lang="de-DE" sz="1867">
              <a:solidFill>
                <a:srgbClr val="000000"/>
              </a:solidFill>
              <a:latin typeface="Arial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>
                <a:solidFill>
                  <a:srgbClr val="000000"/>
                </a:solidFill>
                <a:latin typeface="Arial" charset="0"/>
              </a:rPr>
              <a:t>CH-1530 Payerne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>
                <a:solidFill>
                  <a:srgbClr val="000000"/>
                </a:solidFill>
                <a:latin typeface="Arial" charset="0"/>
              </a:rPr>
              <a:t>T +41 58 460 94 44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867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867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hteck 19"/>
          <p:cNvSpPr/>
          <p:nvPr userDrawn="1"/>
        </p:nvSpPr>
        <p:spPr>
          <a:xfrm>
            <a:off x="1703688" y="1623014"/>
            <a:ext cx="4588387" cy="1641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 b="1" err="1">
                <a:solidFill>
                  <a:srgbClr val="000000"/>
                </a:solidFill>
                <a:latin typeface="Arial" charset="0"/>
              </a:rPr>
              <a:t>MeteoSchweiz</a:t>
            </a:r>
            <a:r>
              <a:rPr lang="de-DE" sz="2133" b="1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>
                <a:solidFill>
                  <a:srgbClr val="000000"/>
                </a:solidFill>
                <a:latin typeface="Arial" charset="0"/>
              </a:rPr>
              <a:t>Operation Center 1 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>
                <a:solidFill>
                  <a:srgbClr val="000000"/>
                </a:solidFill>
                <a:latin typeface="Arial" charset="0"/>
              </a:rPr>
              <a:t>CH-8058 Zürich-Flughafen 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133">
                <a:solidFill>
                  <a:srgbClr val="000000"/>
                </a:solidFill>
                <a:latin typeface="Arial" charset="0"/>
              </a:rPr>
              <a:t>T +41 58 460 91 11 www.meteoschweiz.ch</a:t>
            </a: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214917" y="483439"/>
            <a:ext cx="2682611" cy="698500"/>
            <a:chOff x="911188" y="362579"/>
            <a:chExt cx="2011958" cy="523875"/>
          </a:xfrm>
        </p:grpSpPr>
        <p:pic>
          <p:nvPicPr>
            <p:cNvPr id="17" name="Picture 37" descr="Logo_CMYK_pos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71" y="378454"/>
              <a:ext cx="1997075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4" descr="Wappen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8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4" y="5475513"/>
            <a:ext cx="12037455" cy="13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54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90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C535F-1CA8-BBAE-7898-FD350CD5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79BF-6EE3-EA1F-19EE-E56AABFCD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8E95E5-CA89-6317-59F1-B7B67574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8EF4-F5CE-4FDA-812E-B80929FECF35}" type="datetime1">
              <a:rPr lang="en-GB" smtClean="0"/>
              <a:t>22/01/2025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09DE1A-8399-D4CD-003E-355E12FE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15F6DB-68D3-300A-7336-712A16E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63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EE509-58AF-79D7-2281-E55720C1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613DC2-746A-70B1-C078-864D157E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E75D5D-6E83-F644-A786-3C41DFF3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338C6-CACA-4D37-B224-5E614B026058}" type="datetime1">
              <a:rPr lang="en-GB" smtClean="0"/>
              <a:t>22/01/2025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D05008-4E49-BE5D-C1C6-95A41641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E1F3B9-BE6A-C0FB-3859-747276E1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31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8E41-2BC2-33E1-BCB8-FCD8D1E0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2EE626-5709-908E-3E3F-5EE9664C8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926C32-134D-1A6B-F091-B4BF4477F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C8BAFE-DE14-9BDB-0C3E-F30DC9B7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FEDE3-C6EA-492B-B681-117A2CE427E4}" type="datetime1">
              <a:rPr lang="en-GB" smtClean="0"/>
              <a:t>22/01/2025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1DDF6-8D23-4ED1-615C-99574508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788D87-3C41-F35A-02D6-944D03BA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66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2ED-DE28-4C85-6BAB-F2FEB3C7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78BED-3CD6-9C59-70C2-FC8401950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1121A3-453F-5F09-AC1A-EB931CAC6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7EC4DFF-952F-D510-43AA-3F0E84BB0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20EFA1-8B13-C57F-BA07-EB3382F9E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9F7C21-D287-8BA3-CC5A-0303AF46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AA28-2CDE-4C02-911F-6F46A8A78FC2}" type="datetime1">
              <a:rPr lang="en-GB" smtClean="0"/>
              <a:t>22/01/2025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206225-560B-1396-3A84-FD8C2F02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AA1822-DBE9-C46F-9150-BDC7488C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4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AB4AE-1903-E5BA-0B2A-E255DA5A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4708F3-25BE-5DA8-E4B7-C3B8D9E3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7744-AFE0-4686-B488-E6D240914A05}" type="datetime1">
              <a:rPr lang="en-GB" smtClean="0"/>
              <a:t>22/01/2025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63C8A1-EE05-4418-1EFE-E0E9B983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12D053-93A3-C359-3170-3DE68AFB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99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DE7F94-D959-9AD2-3128-E6457CA29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A48D8-2C30-4C45-A4FC-0AE109547CA6}" type="datetime1">
              <a:rPr lang="en-GB" smtClean="0"/>
              <a:t>22/01/2025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2EE75B-630B-E5FA-C1E9-A9D6F782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B32A72-66E7-CC35-F80D-1A5477C1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10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52A71-662B-362F-9AFC-CECC75E0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9DEA3-7F63-A4AE-36B4-6FCCB678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1750-0B65-7656-A8A7-F8154FACB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30A9BB-CECE-D77B-ECC2-098265E15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381F-57B7-48AB-AE1D-335EB5ED5E98}" type="datetime1">
              <a:rPr lang="en-GB" smtClean="0"/>
              <a:t>22/01/2025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AE533-AE1A-1071-689F-4059D328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DDFA5-6762-1496-4D5D-1EE44ECA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85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210FB-4AC3-C7DA-B0F5-5EFCDD6A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6ECB6CA-F315-2EC7-1ECA-AD84BC46E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E55A33-4059-1A7E-1F0C-8879EB94B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E181D3-6ED1-8187-82A9-95931562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7AE-6DFC-4A48-B3A0-4B7B933FB302}" type="datetime1">
              <a:rPr lang="en-GB" smtClean="0"/>
              <a:t>22/01/2025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BA95F3-8945-F9DE-A334-43958F87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B98304-03B3-F288-DC4F-5141C62B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797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704B9E-D434-F2B6-83EF-88DC4097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B5EA8E-0CDD-3BE8-12CD-E08E0E19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97D3D9-9760-9408-790B-AEC7A6808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35764F-803D-43BA-8E40-D098BE5EBFFD}" type="datetime1">
              <a:rPr lang="en-GB" smtClean="0"/>
              <a:t>22/01/2025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1DB59-29FD-03E4-218F-AAC1C1288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795AFA-CC42-5162-DC71-80E113F6B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58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29295-4E9F-47C5-B812-050EEA09A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160" y="770671"/>
            <a:ext cx="9143680" cy="684275"/>
          </a:xfrm>
        </p:spPr>
        <p:txBody>
          <a:bodyPr vert="horz"/>
          <a:lstStyle/>
          <a:p>
            <a:pPr lvl="0"/>
            <a:r>
              <a:rPr lang="en-US" i="1" dirty="0">
                <a:solidFill>
                  <a:schemeClr val="tx1"/>
                </a:solidFill>
                <a:highlight>
                  <a:srgbClr val="FFFF00"/>
                </a:highlight>
              </a:rPr>
              <a:t>AI Intro Basics #4</a:t>
            </a:r>
            <a:endParaRPr lang="en-US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9C05E5-5E89-4A2E-9DE7-66B5664A168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55550" y="1813975"/>
            <a:ext cx="10280900" cy="3230050"/>
          </a:xfrm>
        </p:spPr>
        <p:txBody>
          <a:bodyPr vert="horz" anchor="ctr">
            <a:normAutofit/>
          </a:bodyPr>
          <a:lstStyle/>
          <a:p>
            <a:pPr marL="0" indent="0" algn="ctr">
              <a:buNone/>
            </a:pPr>
            <a:r>
              <a:rPr lang="en-US" sz="5321" b="1" dirty="0"/>
              <a:t>MLOps – </a:t>
            </a:r>
            <a:br>
              <a:rPr lang="en-US" sz="5321" b="1" dirty="0"/>
            </a:br>
            <a:r>
              <a:rPr lang="en-US" sz="5321" b="1" dirty="0"/>
              <a:t>Machine Learning Operations</a:t>
            </a:r>
            <a:br>
              <a:rPr lang="en-US" sz="5321" b="1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Roland Potthast, Marek Jacob, Daniele Nerini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59965C-8512-8F2B-D855-02D45E2316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98A7E2-783E-42C2-A2F1-B0402254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Example Git Playground 4: </a:t>
            </a:r>
            <a:r>
              <a:rPr lang="en-GB" sz="2800" dirty="0">
                <a:solidFill>
                  <a:srgbClr val="C00000"/>
                </a:solidFill>
              </a:rPr>
              <a:t>post-receive trigger</a:t>
            </a:r>
            <a:endParaRPr lang="de-D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069982-1D2F-4CD2-96B0-3989C2D2C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clone the repo another time into </a:t>
            </a:r>
            <a:r>
              <a:rPr lang="en-GB" b="1" dirty="0"/>
              <a:t>git_demo_work2</a:t>
            </a:r>
          </a:p>
          <a:p>
            <a:r>
              <a:rPr lang="en-GB" dirty="0"/>
              <a:t>Change the demo.txt in the second git clone, add, commit and push. </a:t>
            </a:r>
          </a:p>
          <a:p>
            <a:r>
              <a:rPr lang="en-GB" dirty="0"/>
              <a:t>You get an output such as: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20E22-F217-4256-A5F3-A05BFB39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A3D662-DA7C-45FB-94BD-49BD1D75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797BA-30D1-4D7A-B876-CA85CD57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73B228C-E7DB-47CE-A9F4-0942DC72D109}"/>
              </a:ext>
            </a:extLst>
          </p:cNvPr>
          <p:cNvSpPr/>
          <p:nvPr/>
        </p:nvSpPr>
        <p:spPr>
          <a:xfrm>
            <a:off x="838200" y="2729426"/>
            <a:ext cx="110422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1CA800"/>
                </a:solidFill>
                <a:latin typeface="Lucida Console" panose="020B0609040504020204" pitchFamily="49" charset="0"/>
              </a:rPr>
              <a:t>rpotthas@oofnbbe532 </a:t>
            </a:r>
            <a:r>
              <a:rPr lang="it-IT" dirty="0">
                <a:solidFill>
                  <a:srgbClr val="B148C6"/>
                </a:solidFill>
                <a:latin typeface="Lucida Console" panose="020B0609040504020204" pitchFamily="49" charset="0"/>
              </a:rPr>
              <a:t>MINGW64 </a:t>
            </a:r>
            <a:r>
              <a:rPr lang="it-IT" dirty="0">
                <a:solidFill>
                  <a:srgbClr val="C0A000"/>
                </a:solidFill>
                <a:latin typeface="Lucida Console" panose="020B0609040504020204" pitchFamily="49" charset="0"/>
              </a:rPr>
              <a:t>/d/e-</a:t>
            </a:r>
            <a:r>
              <a:rPr lang="it-IT" dirty="0" err="1">
                <a:solidFill>
                  <a:srgbClr val="C0A000"/>
                </a:solidFill>
                <a:latin typeface="Lucida Console" panose="020B0609040504020204" pitchFamily="49" charset="0"/>
              </a:rPr>
              <a:t>ai_tutorials</a:t>
            </a:r>
            <a:r>
              <a:rPr lang="it-IT" dirty="0">
                <a:solidFill>
                  <a:srgbClr val="C0A000"/>
                </a:solidFill>
                <a:latin typeface="Lucida Console" panose="020B0609040504020204" pitchFamily="49" charset="0"/>
              </a:rPr>
              <a:t>/tutorial4/git_demo_work2</a:t>
            </a:r>
            <a:r>
              <a:rPr lang="it-IT" dirty="0">
                <a:solidFill>
                  <a:srgbClr val="00A89A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push</a:t>
            </a:r>
          </a:p>
          <a:p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Enumerating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objects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: 5, 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done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Counting objects: 100% (5/5), done.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Writing objects: 100% (3/3), 297 bytes | 297.00 KiB/s, done.</a:t>
            </a:r>
          </a:p>
          <a:p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Total 3 (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delta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0), 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reused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0 (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delta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0), pack-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reused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0 (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from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0)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remote: Post-receive hook triggered. Updating work tree...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remote: Work tree updated successfully.</a:t>
            </a:r>
          </a:p>
          <a:p>
            <a:r>
              <a:rPr lang="it-IT" dirty="0">
                <a:solidFill>
                  <a:prstClr val="black"/>
                </a:solidFill>
                <a:latin typeface="Lucida Console" panose="020B0609040504020204" pitchFamily="49" charset="0"/>
              </a:rPr>
              <a:t>To D:/e-ai_tutorials/tutorial4/git_demo_store</a:t>
            </a:r>
          </a:p>
          <a:p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  c9be361..2b2fd50  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master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-&gt; 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master</a:t>
            </a:r>
            <a:endParaRPr lang="de-DE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0C87CE6-3C12-48E8-9E59-2F40E69F8BFB}"/>
              </a:ext>
            </a:extLst>
          </p:cNvPr>
          <p:cNvSpPr/>
          <p:nvPr/>
        </p:nvSpPr>
        <p:spPr>
          <a:xfrm>
            <a:off x="788043" y="4711502"/>
            <a:ext cx="9177760" cy="5665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15671A6-7535-4412-AA7A-55B48C09D4C9}"/>
              </a:ext>
            </a:extLst>
          </p:cNvPr>
          <p:cNvSpPr txBox="1"/>
          <p:nvPr/>
        </p:nvSpPr>
        <p:spPr>
          <a:xfrm rot="604724">
            <a:off x="8878039" y="3428049"/>
            <a:ext cx="284447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Updates the </a:t>
            </a:r>
            <a:r>
              <a:rPr lang="en-GB" dirty="0" err="1"/>
              <a:t>git_demo_work</a:t>
            </a:r>
            <a:r>
              <a:rPr lang="en-GB" dirty="0"/>
              <a:t> repo when pushing from git_demo_work2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379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F56EC-9456-4486-BF1A-8E4A796A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Gitlab</a:t>
            </a:r>
            <a:r>
              <a:rPr lang="de-DE" sz="2800" dirty="0"/>
              <a:t> CI-CD Pipeline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D3924F-E2AB-449F-B4B3-DBB73715C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68EADE-010F-4E22-8DCB-09C8C8F6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A5F80A-F5A3-418F-97B1-0F579396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4D8F25-16F4-4D61-94B0-D0369025D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2989"/>
            <a:ext cx="7991518" cy="55384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F1D2AC4-0E34-4587-9812-7429CBAB3B8A}"/>
              </a:ext>
            </a:extLst>
          </p:cNvPr>
          <p:cNvSpPr txBox="1"/>
          <p:nvPr/>
        </p:nvSpPr>
        <p:spPr>
          <a:xfrm rot="604724">
            <a:off x="7189434" y="660585"/>
            <a:ext cx="2705373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Integrate continuous integration pipeline into git repository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950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A0A83-5F52-46EA-BC77-A5B0BAC3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solidFill>
                  <a:srgbClr val="C00000"/>
                </a:solidFill>
              </a:rPr>
              <a:t>Infrastructure </a:t>
            </a:r>
            <a:r>
              <a:rPr lang="de-DE" sz="2400" dirty="0" err="1">
                <a:solidFill>
                  <a:srgbClr val="C00000"/>
                </a:solidFill>
              </a:rPr>
              <a:t>as</a:t>
            </a:r>
            <a:r>
              <a:rPr lang="de-DE" sz="2400" dirty="0">
                <a:solidFill>
                  <a:srgbClr val="C00000"/>
                </a:solidFill>
              </a:rPr>
              <a:t> Code (</a:t>
            </a:r>
            <a:r>
              <a:rPr lang="de-DE" sz="2400" dirty="0" err="1">
                <a:solidFill>
                  <a:srgbClr val="C00000"/>
                </a:solidFill>
              </a:rPr>
              <a:t>IaC</a:t>
            </a:r>
            <a:r>
              <a:rPr lang="de-DE" sz="2400" dirty="0">
                <a:solidFill>
                  <a:srgbClr val="C00000"/>
                </a:solidFill>
              </a:rPr>
              <a:t>) </a:t>
            </a:r>
            <a:r>
              <a:rPr lang="de-DE" sz="2400" dirty="0"/>
              <a:t>/ Container </a:t>
            </a:r>
            <a:r>
              <a:rPr lang="de-DE" sz="2400" dirty="0" err="1"/>
              <a:t>Example</a:t>
            </a:r>
            <a:r>
              <a:rPr lang="de-DE" sz="2400" dirty="0"/>
              <a:t>: Dockerfile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9B48E0-9E02-4493-8827-1BF612A1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1E71EF-CD0C-4320-B3A6-4B290A9D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F42FE4-F889-443E-9BB9-FBA37411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7172" name="Picture 4" descr="Deploying Docker Container And Kubernetes Within Organization Container Architecture Ppt PowerPoint Presentation PDF Slide01">
            <a:extLst>
              <a:ext uri="{FF2B5EF4-FFF2-40B4-BE49-F238E27FC236}">
                <a16:creationId xmlns:a16="http://schemas.microsoft.com/office/drawing/2014/main" id="{AC9621AC-9551-4BE9-8F36-D19A098B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3" y="1085850"/>
            <a:ext cx="7032638" cy="527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hat is Docker? - GeeksforGeeks">
            <a:extLst>
              <a:ext uri="{FF2B5EF4-FFF2-40B4-BE49-F238E27FC236}">
                <a16:creationId xmlns:a16="http://schemas.microsoft.com/office/drawing/2014/main" id="{DB354818-9C3B-4E1E-8585-E620853D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60" y="1085850"/>
            <a:ext cx="4655807" cy="1685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4FA7B47-44A6-43C6-ABBD-4F993E578C7F}"/>
              </a:ext>
            </a:extLst>
          </p:cNvPr>
          <p:cNvSpPr txBox="1"/>
          <p:nvPr/>
        </p:nvSpPr>
        <p:spPr>
          <a:xfrm rot="604724">
            <a:off x="6936852" y="3360587"/>
            <a:ext cx="2408903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Create a controllable Environment for your Application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33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530CA-DECC-4915-8F18-4F5BE54B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solidFill>
                  <a:srgbClr val="C00000"/>
                </a:solidFill>
              </a:rPr>
              <a:t>Infrastructure </a:t>
            </a:r>
            <a:r>
              <a:rPr lang="de-DE" sz="2800" dirty="0" err="1">
                <a:solidFill>
                  <a:srgbClr val="C00000"/>
                </a:solidFill>
              </a:rPr>
              <a:t>as</a:t>
            </a:r>
            <a:r>
              <a:rPr lang="de-DE" sz="2800" dirty="0">
                <a:solidFill>
                  <a:srgbClr val="C00000"/>
                </a:solidFill>
              </a:rPr>
              <a:t> Code (</a:t>
            </a:r>
            <a:r>
              <a:rPr lang="de-DE" sz="2800" dirty="0" err="1">
                <a:solidFill>
                  <a:srgbClr val="C00000"/>
                </a:solidFill>
              </a:rPr>
              <a:t>IaC</a:t>
            </a:r>
            <a:r>
              <a:rPr lang="de-DE" sz="2800" dirty="0">
                <a:solidFill>
                  <a:srgbClr val="C00000"/>
                </a:solidFill>
              </a:rPr>
              <a:t>) </a:t>
            </a:r>
            <a:r>
              <a:rPr lang="de-DE" sz="2800" dirty="0"/>
              <a:t>/ Container </a:t>
            </a:r>
            <a:r>
              <a:rPr lang="de-DE" sz="2800" dirty="0" err="1"/>
              <a:t>Example</a:t>
            </a:r>
            <a:r>
              <a:rPr lang="de-DE" sz="2800" dirty="0"/>
              <a:t>: Dockerfile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A257BC-3C6D-494B-9251-5FAB8F63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417"/>
            <a:ext cx="10916265" cy="27779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Use Ubuntu as the base image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FROM ubuntu:20.04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Ubuntu already includes Bash, but we'll ensure updates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RUN apt-get update &amp;&amp; apt-get install -y bash &amp;&amp; apt-get clean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# Set the default command to start Bash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CMD ["bash"]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11C62E-F704-45FE-9CB6-FAECEDF6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5163F-193B-4E10-A884-4552DBBE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075E0C-0FF8-4597-BE8D-57C163BE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4DC5C6-89E0-46B8-A9CE-6942F6F19CF1}"/>
              </a:ext>
            </a:extLst>
          </p:cNvPr>
          <p:cNvSpPr/>
          <p:nvPr/>
        </p:nvSpPr>
        <p:spPr>
          <a:xfrm>
            <a:off x="1194815" y="5059360"/>
            <a:ext cx="4222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-t </a:t>
            </a:r>
            <a:r>
              <a:rPr lang="de-DE" dirty="0" err="1"/>
              <a:t>my</a:t>
            </a:r>
            <a:r>
              <a:rPr lang="de-DE" dirty="0"/>
              <a:t>-</a:t>
            </a:r>
            <a:r>
              <a:rPr lang="de-DE" dirty="0" err="1"/>
              <a:t>ubuntu</a:t>
            </a:r>
            <a:r>
              <a:rPr lang="de-DE" dirty="0"/>
              <a:t>-bash-container 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39447F0-E0BA-4B27-8BF1-7C47DD7A9CF4}"/>
              </a:ext>
            </a:extLst>
          </p:cNvPr>
          <p:cNvSpPr/>
          <p:nvPr/>
        </p:nvSpPr>
        <p:spPr>
          <a:xfrm>
            <a:off x="1194815" y="5615522"/>
            <a:ext cx="4017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-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-</a:t>
            </a:r>
            <a:r>
              <a:rPr lang="de-DE" dirty="0" err="1"/>
              <a:t>ubuntu</a:t>
            </a:r>
            <a:r>
              <a:rPr lang="de-DE" dirty="0"/>
              <a:t>-bash-container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0D85B5-B264-4791-A606-EBB54D22229E}"/>
              </a:ext>
            </a:extLst>
          </p:cNvPr>
          <p:cNvSpPr txBox="1"/>
          <p:nvPr/>
        </p:nvSpPr>
        <p:spPr>
          <a:xfrm rot="604724">
            <a:off x="5830146" y="5555226"/>
            <a:ext cx="28444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Run Container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EC504D8-B639-4E9D-9821-0BC0B177F300}"/>
              </a:ext>
            </a:extLst>
          </p:cNvPr>
          <p:cNvSpPr txBox="1"/>
          <p:nvPr/>
        </p:nvSpPr>
        <p:spPr>
          <a:xfrm>
            <a:off x="838200" y="108585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Lucida Console" panose="020B0609040504020204" pitchFamily="49" charset="0"/>
              </a:rPr>
              <a:t>Make sure docker is installed on your machine. </a:t>
            </a:r>
            <a:endParaRPr lang="de-DE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2D40AFE-90A8-4FF9-A2B1-6C7DF74FCCF0}"/>
              </a:ext>
            </a:extLst>
          </p:cNvPr>
          <p:cNvSpPr/>
          <p:nvPr/>
        </p:nvSpPr>
        <p:spPr>
          <a:xfrm>
            <a:off x="767756" y="1650148"/>
            <a:ext cx="10586044" cy="30377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F37A087-FE7B-4567-8A1C-DF17F147DBB7}"/>
              </a:ext>
            </a:extLst>
          </p:cNvPr>
          <p:cNvSpPr txBox="1"/>
          <p:nvPr/>
        </p:nvSpPr>
        <p:spPr>
          <a:xfrm rot="604724">
            <a:off x="7963641" y="1119641"/>
            <a:ext cx="284447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Docker Container are build based on descriptive code, the Dockerfile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2015D34-BC65-4D6F-B9DA-C6199ED9BC4A}"/>
              </a:ext>
            </a:extLst>
          </p:cNvPr>
          <p:cNvSpPr txBox="1"/>
          <p:nvPr/>
        </p:nvSpPr>
        <p:spPr>
          <a:xfrm rot="604724">
            <a:off x="5830147" y="4885807"/>
            <a:ext cx="284447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Build Container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8BDC569-2E5D-4C13-AA81-BE9D9F2B87EA}"/>
              </a:ext>
            </a:extLst>
          </p:cNvPr>
          <p:cNvSpPr/>
          <p:nvPr/>
        </p:nvSpPr>
        <p:spPr>
          <a:xfrm>
            <a:off x="8493348" y="4318532"/>
            <a:ext cx="2373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Lucida Console" panose="020B0609040504020204" pitchFamily="49" charset="0"/>
              </a:rPr>
              <a:t>Dockerfile</a:t>
            </a:r>
            <a:endParaRPr lang="de-DE" dirty="0"/>
          </a:p>
        </p:txBody>
      </p:sp>
      <p:pic>
        <p:nvPicPr>
          <p:cNvPr id="6146" name="Picture 2" descr="Docker full logo transparent PNG - StickPNG">
            <a:extLst>
              <a:ext uri="{FF2B5EF4-FFF2-40B4-BE49-F238E27FC236}">
                <a16:creationId xmlns:a16="http://schemas.microsoft.com/office/drawing/2014/main" id="{DEE5C156-AB92-4D2B-BE6D-7D547D92A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0" y="4750089"/>
            <a:ext cx="19431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68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E4D35-4E35-403C-8919-DEE4508A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 File for Machine Learning Applications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177503-A15E-4E20-86A0-B928DB53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CF2219-48F5-43C1-9D46-B514A724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25D42A-E6AA-4D20-B17F-E8FAC3A7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8751E74-B7B5-459D-AA6C-E66BF606255E}"/>
              </a:ext>
            </a:extLst>
          </p:cNvPr>
          <p:cNvSpPr/>
          <p:nvPr/>
        </p:nvSpPr>
        <p:spPr>
          <a:xfrm>
            <a:off x="838200" y="1443841"/>
            <a:ext cx="89989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Lucida Console" panose="020B0609040504020204" pitchFamily="49" charset="0"/>
              </a:rPr>
              <a:t># Use an </a:t>
            </a:r>
            <a:r>
              <a:rPr lang="de-DE" dirty="0" err="1">
                <a:latin typeface="Lucida Console" panose="020B0609040504020204" pitchFamily="49" charset="0"/>
              </a:rPr>
              <a:t>official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PyTorch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base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image</a:t>
            </a:r>
            <a:endParaRPr lang="de-DE" dirty="0">
              <a:latin typeface="Lucida Console" panose="020B0609040504020204" pitchFamily="49" charset="0"/>
            </a:endParaRPr>
          </a:p>
          <a:p>
            <a:r>
              <a:rPr lang="de-DE" dirty="0">
                <a:latin typeface="Lucida Console" panose="020B0609040504020204" pitchFamily="49" charset="0"/>
              </a:rPr>
              <a:t>FROM </a:t>
            </a:r>
            <a:r>
              <a:rPr lang="de-DE" dirty="0" err="1">
                <a:latin typeface="Lucida Console" panose="020B0609040504020204" pitchFamily="49" charset="0"/>
              </a:rPr>
              <a:t>pytorch</a:t>
            </a:r>
            <a:r>
              <a:rPr lang="de-DE" dirty="0">
                <a:latin typeface="Lucida Console" panose="020B0609040504020204" pitchFamily="49" charset="0"/>
              </a:rPr>
              <a:t>/pytorch:2.0.1-cuda11.8-cudnn8-runtime</a:t>
            </a:r>
          </a:p>
          <a:p>
            <a:endParaRPr lang="de-DE" dirty="0">
              <a:latin typeface="Lucida Console" panose="020B0609040504020204" pitchFamily="49" charset="0"/>
            </a:endParaRPr>
          </a:p>
          <a:p>
            <a:r>
              <a:rPr lang="de-DE" dirty="0">
                <a:latin typeface="Lucida Console" panose="020B0609040504020204" pitchFamily="49" charset="0"/>
              </a:rPr>
              <a:t># </a:t>
            </a:r>
            <a:r>
              <a:rPr lang="de-DE" dirty="0" err="1">
                <a:latin typeface="Lucida Console" panose="020B0609040504020204" pitchFamily="49" charset="0"/>
              </a:rPr>
              <a:t>Install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Jupyter</a:t>
            </a:r>
            <a:r>
              <a:rPr lang="de-DE" dirty="0">
                <a:latin typeface="Lucida Console" panose="020B0609040504020204" pitchFamily="49" charset="0"/>
              </a:rPr>
              <a:t> and </a:t>
            </a:r>
            <a:r>
              <a:rPr lang="de-DE" dirty="0" err="1">
                <a:latin typeface="Lucida Console" panose="020B0609040504020204" pitchFamily="49" charset="0"/>
              </a:rPr>
              <a:t>other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dependencies</a:t>
            </a:r>
            <a:endParaRPr lang="de-DE" dirty="0">
              <a:latin typeface="Lucida Console" panose="020B0609040504020204" pitchFamily="49" charset="0"/>
            </a:endParaRPr>
          </a:p>
          <a:p>
            <a:r>
              <a:rPr lang="de-DE" dirty="0">
                <a:latin typeface="Lucida Console" panose="020B0609040504020204" pitchFamily="49" charset="0"/>
              </a:rPr>
              <a:t>RUN </a:t>
            </a:r>
            <a:r>
              <a:rPr lang="de-DE" dirty="0" err="1">
                <a:latin typeface="Lucida Console" panose="020B0609040504020204" pitchFamily="49" charset="0"/>
              </a:rPr>
              <a:t>apt-get</a:t>
            </a:r>
            <a:r>
              <a:rPr lang="de-DE" dirty="0">
                <a:latin typeface="Lucida Console" panose="020B0609040504020204" pitchFamily="49" charset="0"/>
              </a:rPr>
              <a:t> update &amp;&amp; </a:t>
            </a:r>
            <a:r>
              <a:rPr lang="de-DE" dirty="0" err="1">
                <a:latin typeface="Lucida Console" panose="020B0609040504020204" pitchFamily="49" charset="0"/>
              </a:rPr>
              <a:t>apt-get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install</a:t>
            </a:r>
            <a:r>
              <a:rPr lang="de-DE" dirty="0">
                <a:latin typeface="Lucida Console" panose="020B0609040504020204" pitchFamily="49" charset="0"/>
              </a:rPr>
              <a:t> -y python3-pip &amp;&amp; \</a:t>
            </a:r>
          </a:p>
          <a:p>
            <a:r>
              <a:rPr lang="de-DE" dirty="0">
                <a:latin typeface="Lucida Console" panose="020B0609040504020204" pitchFamily="49" charset="0"/>
              </a:rPr>
              <a:t>    </a:t>
            </a:r>
            <a:r>
              <a:rPr lang="de-DE" dirty="0" err="1">
                <a:latin typeface="Lucida Console" panose="020B0609040504020204" pitchFamily="49" charset="0"/>
              </a:rPr>
              <a:t>pip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install</a:t>
            </a:r>
            <a:r>
              <a:rPr lang="de-DE" dirty="0">
                <a:latin typeface="Lucida Console" panose="020B0609040504020204" pitchFamily="49" charset="0"/>
              </a:rPr>
              <a:t> --</a:t>
            </a:r>
            <a:r>
              <a:rPr lang="de-DE" dirty="0" err="1">
                <a:latin typeface="Lucida Console" panose="020B0609040504020204" pitchFamily="49" charset="0"/>
              </a:rPr>
              <a:t>no</a:t>
            </a:r>
            <a:r>
              <a:rPr lang="de-DE" dirty="0">
                <a:latin typeface="Lucida Console" panose="020B0609040504020204" pitchFamily="49" charset="0"/>
              </a:rPr>
              <a:t>-cache-dir </a:t>
            </a:r>
            <a:r>
              <a:rPr lang="de-DE" dirty="0" err="1">
                <a:latin typeface="Lucida Console" panose="020B0609040504020204" pitchFamily="49" charset="0"/>
              </a:rPr>
              <a:t>notebook</a:t>
            </a:r>
            <a:r>
              <a:rPr lang="de-DE" dirty="0">
                <a:latin typeface="Lucida Console" panose="020B0609040504020204" pitchFamily="49" charset="0"/>
              </a:rPr>
              <a:t> &amp;&amp; \</a:t>
            </a:r>
          </a:p>
          <a:p>
            <a:r>
              <a:rPr lang="de-DE" dirty="0">
                <a:latin typeface="Lucida Console" panose="020B0609040504020204" pitchFamily="49" charset="0"/>
              </a:rPr>
              <a:t>    </a:t>
            </a:r>
            <a:r>
              <a:rPr lang="de-DE" dirty="0" err="1">
                <a:latin typeface="Lucida Console" panose="020B0609040504020204" pitchFamily="49" charset="0"/>
              </a:rPr>
              <a:t>apt-get</a:t>
            </a:r>
            <a:r>
              <a:rPr lang="de-DE" dirty="0">
                <a:latin typeface="Lucida Console" panose="020B0609040504020204" pitchFamily="49" charset="0"/>
              </a:rPr>
              <a:t> clean</a:t>
            </a:r>
          </a:p>
          <a:p>
            <a:endParaRPr lang="de-DE" dirty="0">
              <a:latin typeface="Lucida Console" panose="020B0609040504020204" pitchFamily="49" charset="0"/>
            </a:endParaRPr>
          </a:p>
          <a:p>
            <a:r>
              <a:rPr lang="de-DE" dirty="0">
                <a:latin typeface="Lucida Console" panose="020B0609040504020204" pitchFamily="49" charset="0"/>
              </a:rPr>
              <a:t># </a:t>
            </a:r>
            <a:r>
              <a:rPr lang="de-DE" dirty="0" err="1">
                <a:latin typeface="Lucida Console" panose="020B0609040504020204" pitchFamily="49" charset="0"/>
              </a:rPr>
              <a:t>Expose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the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port</a:t>
            </a:r>
            <a:r>
              <a:rPr lang="de-DE" dirty="0">
                <a:latin typeface="Lucida Console" panose="020B0609040504020204" pitchFamily="49" charset="0"/>
              </a:rPr>
              <a:t> for </a:t>
            </a:r>
            <a:r>
              <a:rPr lang="de-DE" dirty="0" err="1">
                <a:latin typeface="Lucida Console" panose="020B0609040504020204" pitchFamily="49" charset="0"/>
              </a:rPr>
              <a:t>Jupyter</a:t>
            </a:r>
            <a:r>
              <a:rPr lang="de-DE" dirty="0">
                <a:latin typeface="Lucida Console" panose="020B0609040504020204" pitchFamily="49" charset="0"/>
              </a:rPr>
              <a:t> Notebook</a:t>
            </a:r>
          </a:p>
          <a:p>
            <a:r>
              <a:rPr lang="de-DE" dirty="0">
                <a:latin typeface="Lucida Console" panose="020B0609040504020204" pitchFamily="49" charset="0"/>
              </a:rPr>
              <a:t>EXPOSE 8888</a:t>
            </a:r>
          </a:p>
          <a:p>
            <a:endParaRPr lang="de-DE" dirty="0">
              <a:latin typeface="Lucida Console" panose="020B0609040504020204" pitchFamily="49" charset="0"/>
            </a:endParaRPr>
          </a:p>
          <a:p>
            <a:r>
              <a:rPr lang="de-DE" dirty="0">
                <a:latin typeface="Lucida Console" panose="020B0609040504020204" pitchFamily="49" charset="0"/>
              </a:rPr>
              <a:t># Set </a:t>
            </a:r>
            <a:r>
              <a:rPr lang="de-DE" dirty="0" err="1">
                <a:latin typeface="Lucida Console" panose="020B0609040504020204" pitchFamily="49" charset="0"/>
              </a:rPr>
              <a:t>the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default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command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to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start</a:t>
            </a:r>
            <a:r>
              <a:rPr lang="de-DE" dirty="0">
                <a:latin typeface="Lucida Console" panose="020B0609040504020204" pitchFamily="49" charset="0"/>
              </a:rPr>
              <a:t> </a:t>
            </a:r>
            <a:r>
              <a:rPr lang="de-DE" dirty="0" err="1">
                <a:latin typeface="Lucida Console" panose="020B0609040504020204" pitchFamily="49" charset="0"/>
              </a:rPr>
              <a:t>Jupyter</a:t>
            </a:r>
            <a:r>
              <a:rPr lang="de-DE" dirty="0">
                <a:latin typeface="Lucida Console" panose="020B0609040504020204" pitchFamily="49" charset="0"/>
              </a:rPr>
              <a:t> Notebook</a:t>
            </a:r>
          </a:p>
          <a:p>
            <a:r>
              <a:rPr lang="de-DE" dirty="0">
                <a:latin typeface="Lucida Console" panose="020B0609040504020204" pitchFamily="49" charset="0"/>
              </a:rPr>
              <a:t>CMD ["</a:t>
            </a:r>
            <a:r>
              <a:rPr lang="de-DE" dirty="0" err="1">
                <a:latin typeface="Lucida Console" panose="020B0609040504020204" pitchFamily="49" charset="0"/>
              </a:rPr>
              <a:t>jupyter</a:t>
            </a:r>
            <a:r>
              <a:rPr lang="de-DE" dirty="0">
                <a:latin typeface="Lucida Console" panose="020B0609040504020204" pitchFamily="49" charset="0"/>
              </a:rPr>
              <a:t>", "</a:t>
            </a:r>
            <a:r>
              <a:rPr lang="de-DE" dirty="0" err="1">
                <a:latin typeface="Lucida Console" panose="020B0609040504020204" pitchFamily="49" charset="0"/>
              </a:rPr>
              <a:t>notebook</a:t>
            </a:r>
            <a:r>
              <a:rPr lang="de-DE" dirty="0">
                <a:latin typeface="Lucida Console" panose="020B0609040504020204" pitchFamily="49" charset="0"/>
              </a:rPr>
              <a:t>", "--</a:t>
            </a:r>
            <a:r>
              <a:rPr lang="de-DE" dirty="0" err="1">
                <a:latin typeface="Lucida Console" panose="020B0609040504020204" pitchFamily="49" charset="0"/>
              </a:rPr>
              <a:t>ip</a:t>
            </a:r>
            <a:r>
              <a:rPr lang="de-DE" dirty="0">
                <a:latin typeface="Lucida Console" panose="020B0609040504020204" pitchFamily="49" charset="0"/>
              </a:rPr>
              <a:t>=0.0.0.0", "--</a:t>
            </a:r>
            <a:r>
              <a:rPr lang="de-DE" dirty="0" err="1">
                <a:latin typeface="Lucida Console" panose="020B0609040504020204" pitchFamily="49" charset="0"/>
              </a:rPr>
              <a:t>port</a:t>
            </a:r>
            <a:r>
              <a:rPr lang="de-DE" dirty="0">
                <a:latin typeface="Lucida Console" panose="020B0609040504020204" pitchFamily="49" charset="0"/>
              </a:rPr>
              <a:t>=8888", "--</a:t>
            </a:r>
            <a:r>
              <a:rPr lang="de-DE" dirty="0" err="1">
                <a:latin typeface="Lucida Console" panose="020B0609040504020204" pitchFamily="49" charset="0"/>
              </a:rPr>
              <a:t>no</a:t>
            </a:r>
            <a:r>
              <a:rPr lang="de-DE" dirty="0">
                <a:latin typeface="Lucida Console" panose="020B0609040504020204" pitchFamily="49" charset="0"/>
              </a:rPr>
              <a:t>-browser", "--</a:t>
            </a:r>
            <a:r>
              <a:rPr lang="de-DE" dirty="0" err="1">
                <a:latin typeface="Lucida Console" panose="020B0609040504020204" pitchFamily="49" charset="0"/>
              </a:rPr>
              <a:t>allow</a:t>
            </a:r>
            <a:r>
              <a:rPr lang="de-DE" dirty="0">
                <a:latin typeface="Lucida Console" panose="020B0609040504020204" pitchFamily="49" charset="0"/>
              </a:rPr>
              <a:t>-root"]</a:t>
            </a:r>
          </a:p>
        </p:txBody>
      </p:sp>
    </p:spTree>
    <p:extLst>
      <p:ext uri="{BB962C8B-B14F-4D97-AF65-F5344CB8AC3E}">
        <p14:creationId xmlns:p14="http://schemas.microsoft.com/office/powerpoint/2010/main" val="229146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C9CB488D-6322-40F0-8BA8-1527715F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18391"/>
            <a:ext cx="7479596" cy="523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426556-2823-4529-9A65-92CF8856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8" y="485666"/>
            <a:ext cx="9719359" cy="290624"/>
          </a:xfrm>
        </p:spPr>
        <p:txBody>
          <a:bodyPr>
            <a:noAutofit/>
          </a:bodyPr>
          <a:lstStyle/>
          <a:p>
            <a:r>
              <a:rPr lang="en-GB" sz="3200" dirty="0"/>
              <a:t>Monitoring ML Training and Validation and Deployment</a:t>
            </a:r>
            <a:endParaRPr lang="de-DE" sz="32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531165-6BB3-4611-80E1-9BDBA59A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B832D2-5395-44B7-99F9-9818A119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A0BEB3-5CFA-43FF-AC7A-A3DB67C6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028" name="Picture 4" descr="GitHub - mlflow/mlflow: Open source platform for the machine ...">
            <a:extLst>
              <a:ext uri="{FF2B5EF4-FFF2-40B4-BE49-F238E27FC236}">
                <a16:creationId xmlns:a16="http://schemas.microsoft.com/office/drawing/2014/main" id="{6D80125C-8D07-4DB8-9E61-7A076AD57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0"/>
          <a:stretch/>
        </p:blipFill>
        <p:spPr bwMode="auto">
          <a:xfrm>
            <a:off x="838200" y="1151418"/>
            <a:ext cx="4371975" cy="306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15AFEDE-A632-4EFB-A429-9BAB46E30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335" y="2918189"/>
            <a:ext cx="3841769" cy="2552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B39ED4C-669E-4521-B3F6-41789A4B1BA8}"/>
              </a:ext>
            </a:extLst>
          </p:cNvPr>
          <p:cNvSpPr txBox="1"/>
          <p:nvPr/>
        </p:nvSpPr>
        <p:spPr>
          <a:xfrm rot="604724">
            <a:off x="8559960" y="1310057"/>
            <a:ext cx="284447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Framework for logging and displaying Training and Validation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376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57062-607D-4C36-AE76-597087BD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 or communicate losses during training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BCAF8A-4E18-4754-9F1F-430BAA70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E0EE87-58A0-4359-A716-BA0178E1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A1F1CC-C7AD-4C67-947A-CF703300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7FE06A-9C43-46DE-9C1E-4131D35AD0F8}"/>
              </a:ext>
            </a:extLst>
          </p:cNvPr>
          <p:cNvSpPr/>
          <p:nvPr/>
        </p:nvSpPr>
        <p:spPr>
          <a:xfrm>
            <a:off x="671331" y="3032363"/>
            <a:ext cx="1068246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       # Log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metrics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for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this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epoch</a:t>
            </a:r>
            <a:endParaRPr lang="de-DE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</a:t>
            </a:r>
            <a:r>
              <a:rPr lang="de-DE" sz="14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</a:rPr>
              <a:t>mlflow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.log_metric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train_loss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train_loss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step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epoch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</a:t>
            </a:r>
            <a:r>
              <a:rPr lang="de-DE" sz="14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</a:rPr>
              <a:t>mlflow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.log_metric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val_loss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step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epoch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 Log final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metrics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and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parameters</a:t>
            </a:r>
            <a:endParaRPr lang="de-DE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de-DE" sz="14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</a:rPr>
              <a:t>mlflow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.log_param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hidden_dim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config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hidden_dim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de-DE" sz="14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</a:rPr>
              <a:t>mlflow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.log_param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learning_rate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config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learning_rate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de-DE" sz="14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</a:rPr>
              <a:t>mlflow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.log_param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batch_size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config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batch_size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de-DE" sz="14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</a:rPr>
              <a:t>mlflow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.log_param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epochs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config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epochs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b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 Save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metrics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to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JSON for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visualization</a:t>
            </a:r>
            <a:endParaRPr lang="de-DE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results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{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train_loss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train_losses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val_loss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val_losses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de-DE" sz="1400" dirty="0" err="1">
                <a:solidFill>
                  <a:srgbClr val="AF00DB"/>
                </a:solidFill>
                <a:latin typeface="Courier New" panose="02070309020205020404" pitchFamily="49" charset="0"/>
              </a:rPr>
              <a:t>with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>
                <a:solidFill>
                  <a:srgbClr val="795E26"/>
                </a:solidFill>
                <a:latin typeface="Courier New" panose="02070309020205020404" pitchFamily="49" charset="0"/>
              </a:rPr>
              <a:t>open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output_dir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/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config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name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]}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_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metrics.json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"w"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de-DE" sz="1400" dirty="0" err="1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f: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    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json.dump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results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f)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    </a:t>
            </a:r>
            <a:r>
              <a:rPr lang="de-DE" sz="1400" dirty="0" err="1">
                <a:solidFill>
                  <a:srgbClr val="795E26"/>
                </a:solidFill>
                <a:latin typeface="Courier New" panose="02070309020205020404" pitchFamily="49" charset="0"/>
              </a:rPr>
              <a:t>print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de-DE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"Metrics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saved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for 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config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name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]}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."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de-DE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312919-F3B2-4433-8014-88EE82DF1F09}"/>
              </a:ext>
            </a:extLst>
          </p:cNvPr>
          <p:cNvSpPr/>
          <p:nvPr/>
        </p:nvSpPr>
        <p:spPr>
          <a:xfrm>
            <a:off x="671331" y="964956"/>
            <a:ext cx="118756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Define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configurations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to</a:t>
            </a:r>
            <a:r>
              <a:rPr lang="de-DE" sz="14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de-DE" sz="14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compare</a:t>
            </a:r>
            <a:endParaRPr lang="de-DE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configurations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[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{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hidden_dim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64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learning_rate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0.01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batch_size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16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epochs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50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name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"Config_1"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{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hidden_dim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128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learning_rate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0.005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batch_size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32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epochs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50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name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"Config_2"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{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hidden_dim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32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learning_rate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0.001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batch_size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8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epochs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116644"/>
                </a:solidFill>
                <a:latin typeface="Courier New" panose="02070309020205020404" pitchFamily="49" charset="0"/>
              </a:rPr>
              <a:t>50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name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de-DE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"Config_3"</a:t>
            </a:r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</a:p>
          <a:p>
            <a: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br>
              <a:rPr lang="de-DE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de-DE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CFBF872-C4DF-44C8-B0E0-49C9C2B44F07}"/>
              </a:ext>
            </a:extLst>
          </p:cNvPr>
          <p:cNvSpPr txBox="1"/>
          <p:nvPr/>
        </p:nvSpPr>
        <p:spPr>
          <a:xfrm rot="604724">
            <a:off x="7295031" y="807234"/>
            <a:ext cx="17707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Configurations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C9B11E-3E02-4B78-8054-4C14E6E48F13}"/>
              </a:ext>
            </a:extLst>
          </p:cNvPr>
          <p:cNvSpPr txBox="1"/>
          <p:nvPr/>
        </p:nvSpPr>
        <p:spPr>
          <a:xfrm rot="604724">
            <a:off x="8477577" y="3892497"/>
            <a:ext cx="17707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Log Parameters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9A41E1-4ADE-4DB4-96CE-EEEC578CD9DE}"/>
              </a:ext>
            </a:extLst>
          </p:cNvPr>
          <p:cNvSpPr txBox="1"/>
          <p:nvPr/>
        </p:nvSpPr>
        <p:spPr>
          <a:xfrm rot="604724">
            <a:off x="8998439" y="5188821"/>
            <a:ext cx="17707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Log Losses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C22862F-9DA6-421B-A3B8-558A39CDCFBE}"/>
              </a:ext>
            </a:extLst>
          </p:cNvPr>
          <p:cNvSpPr/>
          <p:nvPr/>
        </p:nvSpPr>
        <p:spPr>
          <a:xfrm>
            <a:off x="671331" y="2319173"/>
            <a:ext cx="89086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 Train and log each configuration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config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configurations: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    </a:t>
            </a:r>
            <a:r>
              <a:rPr lang="en-US" sz="1400" dirty="0">
                <a:solidFill>
                  <a:srgbClr val="AF00DB"/>
                </a:solidFill>
                <a:latin typeface="Courier New" panose="02070309020205020404" pitchFamily="49" charset="0"/>
              </a:rPr>
              <a:t>with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</a:rPr>
              <a:t>mlflow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.start_run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run_name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=config[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</a:rPr>
              <a:t>"name"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14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6AC85B-B25F-425D-A384-AD84B919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Easy Setup of ML Flow e.g. on </a:t>
            </a:r>
            <a:r>
              <a:rPr lang="en-GB" sz="2400" dirty="0" err="1"/>
              <a:t>Colab</a:t>
            </a:r>
            <a:r>
              <a:rPr lang="en-GB" sz="2400" dirty="0"/>
              <a:t> using </a:t>
            </a:r>
            <a:r>
              <a:rPr lang="en-GB" sz="2400" dirty="0" err="1"/>
              <a:t>ngrok</a:t>
            </a:r>
            <a:r>
              <a:rPr lang="en-GB" sz="2400" dirty="0"/>
              <a:t>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5E529E-3E1C-4576-9035-DD4334C39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8FFD55-7769-4FF6-BB29-EB1CF79A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48A895-21C1-480B-809E-8C049ED0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D03758-514A-46A6-AB2A-A7A657B3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477"/>
            <a:ext cx="12192000" cy="54435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8296AC1-FC1F-43B2-909D-99BA1DF35501}"/>
              </a:ext>
            </a:extLst>
          </p:cNvPr>
          <p:cNvSpPr txBox="1"/>
          <p:nvPr/>
        </p:nvSpPr>
        <p:spPr>
          <a:xfrm>
            <a:off x="4942390" y="1273216"/>
            <a:ext cx="493081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 ML applications somewhere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 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MLFLOW Server on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Connect to </a:t>
            </a:r>
            <a:r>
              <a:rPr lang="en-GB" dirty="0" err="1"/>
              <a:t>MLFlow</a:t>
            </a:r>
            <a:r>
              <a:rPr lang="en-GB" dirty="0"/>
              <a:t> through </a:t>
            </a:r>
            <a:r>
              <a:rPr lang="en-GB" dirty="0" err="1"/>
              <a:t>ngrok</a:t>
            </a:r>
            <a:r>
              <a:rPr lang="en-GB" dirty="0"/>
              <a:t> public </a:t>
            </a:r>
            <a:r>
              <a:rPr lang="en-GB" dirty="0" err="1"/>
              <a:t>url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81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1965B9-889A-7A2F-DE13-2F0E4C15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79" y="172092"/>
            <a:ext cx="3493385" cy="24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Ein Bild, das Elektronik, Text, Taschenrechner, Schaltung enthält.&#10;&#10;Automatisch generierte Beschreibung">
            <a:extLst>
              <a:ext uri="{FF2B5EF4-FFF2-40B4-BE49-F238E27FC236}">
                <a16:creationId xmlns:a16="http://schemas.microsoft.com/office/drawing/2014/main" id="{D82D4294-5E53-6177-62C0-5DE872EA4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82" y="2975975"/>
            <a:ext cx="3044682" cy="3044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E588C5B-0CDD-4342-0E3B-80C8E6EB99E6}"/>
              </a:ext>
            </a:extLst>
          </p:cNvPr>
          <p:cNvSpPr txBox="1"/>
          <p:nvPr/>
        </p:nvSpPr>
        <p:spPr>
          <a:xfrm>
            <a:off x="7736440" y="6020657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Images, </a:t>
            </a:r>
            <a:br>
              <a:rPr lang="en-GB" sz="1200" dirty="0"/>
            </a:br>
            <a:r>
              <a:rPr lang="en-GB" sz="1200" dirty="0"/>
              <a:t>© Roland Potthast 2024</a:t>
            </a:r>
            <a:endParaRPr lang="de-DE" sz="1200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Roland Potthast, Marek Jacob, Daniele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Nerini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B5641C-7941-7963-C849-EF3E183FE34D}"/>
              </a:ext>
            </a:extLst>
          </p:cNvPr>
          <p:cNvSpPr txBox="1"/>
          <p:nvPr/>
        </p:nvSpPr>
        <p:spPr>
          <a:xfrm rot="531860">
            <a:off x="5620755" y="1370623"/>
            <a:ext cx="258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highlight>
                  <a:srgbClr val="FF0000"/>
                </a:highlight>
              </a:rPr>
              <a:t>4.2</a:t>
            </a:r>
            <a:endParaRPr lang="de-DE" sz="4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D1697E9-4FBF-47BE-AA7B-B0819C668F7F}"/>
              </a:ext>
            </a:extLst>
          </p:cNvPr>
          <p:cNvSpPr/>
          <p:nvPr/>
        </p:nvSpPr>
        <p:spPr>
          <a:xfrm>
            <a:off x="381966" y="1278882"/>
            <a:ext cx="7674014" cy="1554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	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Wednesday  19, 2025, 11-12 CET</a:t>
            </a:r>
          </a:p>
          <a:p>
            <a:r>
              <a:rPr lang="en-GB" dirty="0" err="1"/>
              <a:t>MLflow</a:t>
            </a:r>
            <a:r>
              <a:rPr lang="en-GB" dirty="0"/>
              <a:t>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</a:t>
            </a:r>
            <a:r>
              <a:rPr lang="en-GB" dirty="0" err="1"/>
              <a:t>MLflow</a:t>
            </a:r>
            <a:r>
              <a:rPr lang="en-GB" dirty="0"/>
              <a:t> as a ML software developer (20') [HT]</a:t>
            </a:r>
          </a:p>
          <a:p>
            <a:r>
              <a:rPr lang="en-GB" dirty="0"/>
              <a:t>5.3 Running </a:t>
            </a:r>
            <a:r>
              <a:rPr lang="en-GB" dirty="0" err="1"/>
              <a:t>MLflow</a:t>
            </a:r>
            <a:r>
              <a:rPr lang="en-GB" dirty="0"/>
              <a:t>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(20') [JD]</a:t>
            </a:r>
          </a:p>
          <a:p>
            <a:r>
              <a:rPr lang="en-GB" dirty="0"/>
              <a:t>6.3 Setting up a runner (20') [FP]</a:t>
            </a:r>
          </a:p>
        </p:txBody>
      </p:sp>
    </p:spTree>
    <p:extLst>
      <p:ext uri="{BB962C8B-B14F-4D97-AF65-F5344CB8AC3E}">
        <p14:creationId xmlns:p14="http://schemas.microsoft.com/office/powerpoint/2010/main" val="386045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id="{BA60830D-E63F-4EE8-BADB-49D5D386F80B}"/>
              </a:ext>
            </a:extLst>
          </p:cNvPr>
          <p:cNvSpPr/>
          <p:nvPr/>
        </p:nvSpPr>
        <p:spPr>
          <a:xfrm rot="20656933">
            <a:off x="9498073" y="1359574"/>
            <a:ext cx="852126" cy="4627296"/>
          </a:xfrm>
          <a:prstGeom prst="curved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B105C-2517-4764-B760-7B4F7178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Weather Forecasting Innovation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BF9B1E-AAC8-4EE8-BFEB-CDC904A7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51FDE0-81F1-4BEE-B256-A77A0FF6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43514E-C7A6-4A00-992D-B5ECDA24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58469BE0-6610-4265-A9FD-736BD84F34E8}"/>
              </a:ext>
            </a:extLst>
          </p:cNvPr>
          <p:cNvSpPr/>
          <p:nvPr/>
        </p:nvSpPr>
        <p:spPr>
          <a:xfrm>
            <a:off x="1660511" y="1171574"/>
            <a:ext cx="7825948" cy="5184775"/>
          </a:xfrm>
          <a:prstGeom prst="triangl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29D228-9253-42A1-ACE1-59B2D23948E3}"/>
              </a:ext>
            </a:extLst>
          </p:cNvPr>
          <p:cNvSpPr/>
          <p:nvPr/>
        </p:nvSpPr>
        <p:spPr>
          <a:xfrm>
            <a:off x="1260977" y="5440258"/>
            <a:ext cx="8625016" cy="6772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Experiment system</a:t>
            </a:r>
            <a:br>
              <a:rPr lang="en-GB" sz="2000" dirty="0"/>
            </a:br>
            <a:r>
              <a:rPr lang="en-GB" sz="2000" dirty="0"/>
              <a:t>Individual model runs and case studies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B97F4E1D-B5C7-4C77-BF00-96AEE110D89C}"/>
              </a:ext>
            </a:extLst>
          </p:cNvPr>
          <p:cNvSpPr/>
          <p:nvPr/>
        </p:nvSpPr>
        <p:spPr>
          <a:xfrm>
            <a:off x="2351314" y="4286281"/>
            <a:ext cx="6444342" cy="6772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Tests in routine environment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BA126D4-117D-49C0-BB21-FF7B5D0AE0BE}"/>
              </a:ext>
            </a:extLst>
          </p:cNvPr>
          <p:cNvSpPr/>
          <p:nvPr/>
        </p:nvSpPr>
        <p:spPr>
          <a:xfrm>
            <a:off x="3135085" y="3132303"/>
            <a:ext cx="4876800" cy="6772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Run close to real-time</a:t>
            </a:r>
            <a:br>
              <a:rPr lang="en-GB" sz="2000" dirty="0"/>
            </a:br>
            <a:r>
              <a:rPr lang="en-GB" sz="2000" dirty="0"/>
              <a:t>Parallel to operational system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C1F1878-A5E0-43A2-8E1E-A47F49CC1F59}"/>
              </a:ext>
            </a:extLst>
          </p:cNvPr>
          <p:cNvSpPr/>
          <p:nvPr/>
        </p:nvSpPr>
        <p:spPr>
          <a:xfrm>
            <a:off x="3788228" y="1978325"/>
            <a:ext cx="3570514" cy="6772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Deployment</a:t>
            </a:r>
            <a:br>
              <a:rPr lang="en-GB" sz="2000" dirty="0"/>
            </a:br>
            <a:r>
              <a:rPr lang="en-GB" sz="2000" dirty="0"/>
              <a:t>New operational system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0769DB3-7757-4803-94FF-9D195E6F3345}"/>
              </a:ext>
            </a:extLst>
          </p:cNvPr>
          <p:cNvSpPr/>
          <p:nvPr/>
        </p:nvSpPr>
        <p:spPr>
          <a:xfrm>
            <a:off x="2894947" y="1764303"/>
            <a:ext cx="1855574" cy="3478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Verification</a:t>
            </a:r>
            <a:endParaRPr lang="en-GB" sz="1600" dirty="0"/>
          </a:p>
        </p:txBody>
      </p:sp>
      <p:sp>
        <p:nvSpPr>
          <p:cNvPr id="18" name="Pfeil: nach links gekrümmt 17">
            <a:extLst>
              <a:ext uri="{FF2B5EF4-FFF2-40B4-BE49-F238E27FC236}">
                <a16:creationId xmlns:a16="http://schemas.microsoft.com/office/drawing/2014/main" id="{1095C55A-D91D-4378-96DC-9ACD289CAF5A}"/>
              </a:ext>
            </a:extLst>
          </p:cNvPr>
          <p:cNvSpPr/>
          <p:nvPr/>
        </p:nvSpPr>
        <p:spPr>
          <a:xfrm rot="10800000">
            <a:off x="315685" y="4590532"/>
            <a:ext cx="1861460" cy="886720"/>
          </a:xfrm>
          <a:prstGeom prst="curvedLeftArrow">
            <a:avLst>
              <a:gd name="adj1" fmla="val 25000"/>
              <a:gd name="adj2" fmla="val 48771"/>
              <a:gd name="adj3" fmla="val 52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3C69363-418F-4FC2-8A53-9F902883ECAF}"/>
              </a:ext>
            </a:extLst>
          </p:cNvPr>
          <p:cNvSpPr/>
          <p:nvPr/>
        </p:nvSpPr>
        <p:spPr>
          <a:xfrm>
            <a:off x="942054" y="5219570"/>
            <a:ext cx="1855574" cy="3478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Verification</a:t>
            </a:r>
            <a:endParaRPr lang="en-GB" sz="1600" dirty="0"/>
          </a:p>
        </p:txBody>
      </p:sp>
      <p:sp>
        <p:nvSpPr>
          <p:cNvPr id="19" name="Pfeil: nach links gekrümmt 18">
            <a:extLst>
              <a:ext uri="{FF2B5EF4-FFF2-40B4-BE49-F238E27FC236}">
                <a16:creationId xmlns:a16="http://schemas.microsoft.com/office/drawing/2014/main" id="{88EB6C14-C1FD-4829-AF2F-C835972030A0}"/>
              </a:ext>
            </a:extLst>
          </p:cNvPr>
          <p:cNvSpPr/>
          <p:nvPr/>
        </p:nvSpPr>
        <p:spPr>
          <a:xfrm rot="10800000">
            <a:off x="1361594" y="3421129"/>
            <a:ext cx="1599320" cy="886720"/>
          </a:xfrm>
          <a:prstGeom prst="curvedLeftArrow">
            <a:avLst>
              <a:gd name="adj1" fmla="val 25000"/>
              <a:gd name="adj2" fmla="val 50000"/>
              <a:gd name="adj3" fmla="val 52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Pfeil: nach links gekrümmt 19">
            <a:extLst>
              <a:ext uri="{FF2B5EF4-FFF2-40B4-BE49-F238E27FC236}">
                <a16:creationId xmlns:a16="http://schemas.microsoft.com/office/drawing/2014/main" id="{4DFCED99-E825-490E-9257-DC73CF3245C2}"/>
              </a:ext>
            </a:extLst>
          </p:cNvPr>
          <p:cNvSpPr/>
          <p:nvPr/>
        </p:nvSpPr>
        <p:spPr>
          <a:xfrm rot="10800000">
            <a:off x="1660511" y="2117391"/>
            <a:ext cx="2018860" cy="1147355"/>
          </a:xfrm>
          <a:prstGeom prst="curvedLeftArrow">
            <a:avLst>
              <a:gd name="adj1" fmla="val 14746"/>
              <a:gd name="adj2" fmla="val 36616"/>
              <a:gd name="adj3" fmla="val 500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ED931CD-8DFE-437A-9FA4-C9CC01C84D84}"/>
              </a:ext>
            </a:extLst>
          </p:cNvPr>
          <p:cNvSpPr/>
          <p:nvPr/>
        </p:nvSpPr>
        <p:spPr>
          <a:xfrm>
            <a:off x="2052397" y="4042090"/>
            <a:ext cx="1855574" cy="3478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Verification</a:t>
            </a:r>
            <a:endParaRPr lang="en-GB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1994476-F2B5-4DEE-9754-4AF3CF8CD81A}"/>
              </a:ext>
            </a:extLst>
          </p:cNvPr>
          <p:cNvSpPr/>
          <p:nvPr/>
        </p:nvSpPr>
        <p:spPr>
          <a:xfrm>
            <a:off x="2391330" y="2933917"/>
            <a:ext cx="1855574" cy="3478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Verification</a:t>
            </a:r>
            <a:endParaRPr lang="en-GB" sz="1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96E1063-D3CA-4DBE-8FEC-E94BC355E22A}"/>
              </a:ext>
            </a:extLst>
          </p:cNvPr>
          <p:cNvSpPr/>
          <p:nvPr/>
        </p:nvSpPr>
        <p:spPr>
          <a:xfrm rot="1075230">
            <a:off x="7665938" y="5324952"/>
            <a:ext cx="1889325" cy="5850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Development of</a:t>
            </a:r>
            <a:br>
              <a:rPr lang="en-GB" sz="1600" dirty="0"/>
            </a:br>
            <a:r>
              <a:rPr lang="en-GB" sz="1600" dirty="0"/>
              <a:t>Model and Methods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B8FB2EA-D4B0-4214-93BD-4A17CF53A904}"/>
              </a:ext>
            </a:extLst>
          </p:cNvPr>
          <p:cNvSpPr txBox="1"/>
          <p:nvPr/>
        </p:nvSpPr>
        <p:spPr>
          <a:xfrm>
            <a:off x="7694638" y="1486051"/>
            <a:ext cx="10853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n w="12700" cmpd="sng">
                  <a:noFill/>
                  <a:prstDash val="solid"/>
                </a:ln>
                <a:solidFill>
                  <a:schemeClr val="accent4"/>
                </a:solidFill>
              </a:rPr>
              <a:t>Feedback</a:t>
            </a:r>
            <a:endParaRPr lang="en-GB" dirty="0">
              <a:ln w="12700" cmpd="sng">
                <a:noFill/>
                <a:prstDash val="solid"/>
              </a:ln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06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1965B9-889A-7A2F-DE13-2F0E4C15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79" y="172092"/>
            <a:ext cx="3493385" cy="24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Ein Bild, das Elektronik, Text, Taschenrechner, Schaltung enthält.&#10;&#10;Automatisch generierte Beschreibung">
            <a:extLst>
              <a:ext uri="{FF2B5EF4-FFF2-40B4-BE49-F238E27FC236}">
                <a16:creationId xmlns:a16="http://schemas.microsoft.com/office/drawing/2014/main" id="{D82D4294-5E53-6177-62C0-5DE872EA4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82" y="2975975"/>
            <a:ext cx="3044682" cy="3044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E588C5B-0CDD-4342-0E3B-80C8E6EB99E6}"/>
              </a:ext>
            </a:extLst>
          </p:cNvPr>
          <p:cNvSpPr txBox="1"/>
          <p:nvPr/>
        </p:nvSpPr>
        <p:spPr>
          <a:xfrm>
            <a:off x="7736440" y="6020657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Images, </a:t>
            </a:r>
            <a:br>
              <a:rPr lang="en-GB" sz="1200" dirty="0"/>
            </a:br>
            <a:r>
              <a:rPr lang="en-GB" sz="1200" dirty="0"/>
              <a:t>© Roland Potthast 2024</a:t>
            </a:r>
            <a:endParaRPr lang="de-DE" sz="1200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Roland Potthast, Marek Jacob, Daniele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Nerini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B5641C-7941-7963-C849-EF3E183FE34D}"/>
              </a:ext>
            </a:extLst>
          </p:cNvPr>
          <p:cNvSpPr txBox="1"/>
          <p:nvPr/>
        </p:nvSpPr>
        <p:spPr>
          <a:xfrm rot="531860">
            <a:off x="5620755" y="1370623"/>
            <a:ext cx="258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highlight>
                  <a:srgbClr val="FF0000"/>
                </a:highlight>
              </a:rPr>
              <a:t>4.1</a:t>
            </a:r>
            <a:endParaRPr lang="de-DE" sz="4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D1697E9-4FBF-47BE-AA7B-B0819C668F7F}"/>
              </a:ext>
            </a:extLst>
          </p:cNvPr>
          <p:cNvSpPr/>
          <p:nvPr/>
        </p:nvSpPr>
        <p:spPr>
          <a:xfrm>
            <a:off x="381966" y="1278882"/>
            <a:ext cx="7674014" cy="1554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</a:t>
            </a:r>
            <a:r>
              <a:rPr lang="en-GB" dirty="0">
                <a:highlight>
                  <a:srgbClr val="00FF00"/>
                </a:highlight>
              </a:rPr>
              <a:t>Wednesday 19</a:t>
            </a:r>
            <a:r>
              <a:rPr lang="en-GB" dirty="0"/>
              <a:t>, 2025, 11-12 CET</a:t>
            </a:r>
          </a:p>
          <a:p>
            <a:r>
              <a:rPr lang="en-GB" dirty="0" err="1"/>
              <a:t>MLflow</a:t>
            </a:r>
            <a:r>
              <a:rPr lang="en-GB" dirty="0"/>
              <a:t>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</a:t>
            </a:r>
            <a:r>
              <a:rPr lang="en-GB" dirty="0" err="1"/>
              <a:t>MLflow</a:t>
            </a:r>
            <a:r>
              <a:rPr lang="en-GB" dirty="0"/>
              <a:t> as a ML software developer (20') [HT]</a:t>
            </a:r>
          </a:p>
          <a:p>
            <a:r>
              <a:rPr lang="en-GB" dirty="0"/>
              <a:t>5.3 Running </a:t>
            </a:r>
            <a:r>
              <a:rPr lang="en-GB" dirty="0" err="1"/>
              <a:t>MLflow</a:t>
            </a:r>
            <a:r>
              <a:rPr lang="en-GB" dirty="0"/>
              <a:t>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(20') [JD]</a:t>
            </a:r>
          </a:p>
          <a:p>
            <a:r>
              <a:rPr lang="en-GB" dirty="0"/>
              <a:t>6.3 Setting up a runner (20') [FP]</a:t>
            </a:r>
          </a:p>
        </p:txBody>
      </p:sp>
    </p:spTree>
    <p:extLst>
      <p:ext uri="{BB962C8B-B14F-4D97-AF65-F5344CB8AC3E}">
        <p14:creationId xmlns:p14="http://schemas.microsoft.com/office/powerpoint/2010/main" val="418825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feil: nach links gekrümmt 27">
            <a:extLst>
              <a:ext uri="{FF2B5EF4-FFF2-40B4-BE49-F238E27FC236}">
                <a16:creationId xmlns:a16="http://schemas.microsoft.com/office/drawing/2014/main" id="{BA60830D-E63F-4EE8-BADB-49D5D386F80B}"/>
              </a:ext>
            </a:extLst>
          </p:cNvPr>
          <p:cNvSpPr/>
          <p:nvPr/>
        </p:nvSpPr>
        <p:spPr>
          <a:xfrm rot="20656933">
            <a:off x="9498073" y="1359574"/>
            <a:ext cx="852126" cy="4627296"/>
          </a:xfrm>
          <a:prstGeom prst="curved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4B105C-2517-4764-B760-7B4F7178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Weather Forecasting Innovation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BF9B1E-AAC8-4EE8-BFEB-CDC904A7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51FDE0-81F1-4BEE-B256-A77A0FF6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43514E-C7A6-4A00-992D-B5ECDA24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58469BE0-6610-4265-A9FD-736BD84F34E8}"/>
              </a:ext>
            </a:extLst>
          </p:cNvPr>
          <p:cNvSpPr/>
          <p:nvPr/>
        </p:nvSpPr>
        <p:spPr>
          <a:xfrm>
            <a:off x="1660511" y="1171574"/>
            <a:ext cx="7825948" cy="5184775"/>
          </a:xfrm>
          <a:prstGeom prst="triangl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629D228-9253-42A1-ACE1-59B2D23948E3}"/>
              </a:ext>
            </a:extLst>
          </p:cNvPr>
          <p:cNvSpPr/>
          <p:nvPr/>
        </p:nvSpPr>
        <p:spPr>
          <a:xfrm>
            <a:off x="1260977" y="5440258"/>
            <a:ext cx="8625016" cy="6772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Experiment system</a:t>
            </a:r>
            <a:br>
              <a:rPr lang="en-GB" sz="2000" dirty="0"/>
            </a:br>
            <a:r>
              <a:rPr lang="en-GB" sz="2000" dirty="0"/>
              <a:t>Individual model runs and case studies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B97F4E1D-B5C7-4C77-BF00-96AEE110D89C}"/>
              </a:ext>
            </a:extLst>
          </p:cNvPr>
          <p:cNvSpPr/>
          <p:nvPr/>
        </p:nvSpPr>
        <p:spPr>
          <a:xfrm>
            <a:off x="2351314" y="4286281"/>
            <a:ext cx="6444342" cy="6772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Tests in routine environment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0BA126D4-117D-49C0-BB21-FF7B5D0AE0BE}"/>
              </a:ext>
            </a:extLst>
          </p:cNvPr>
          <p:cNvSpPr/>
          <p:nvPr/>
        </p:nvSpPr>
        <p:spPr>
          <a:xfrm>
            <a:off x="3135085" y="3132303"/>
            <a:ext cx="4876800" cy="6772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Run close to real-time</a:t>
            </a:r>
            <a:br>
              <a:rPr lang="en-GB" sz="2000" dirty="0"/>
            </a:br>
            <a:r>
              <a:rPr lang="en-GB" sz="2000" dirty="0"/>
              <a:t>Parallel to operational system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C1F1878-A5E0-43A2-8E1E-A47F49CC1F59}"/>
              </a:ext>
            </a:extLst>
          </p:cNvPr>
          <p:cNvSpPr/>
          <p:nvPr/>
        </p:nvSpPr>
        <p:spPr>
          <a:xfrm>
            <a:off x="3788228" y="1978325"/>
            <a:ext cx="3570514" cy="67723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Deployment</a:t>
            </a:r>
            <a:br>
              <a:rPr lang="en-GB" sz="2000" dirty="0"/>
            </a:br>
            <a:r>
              <a:rPr lang="en-GB" sz="2000" dirty="0"/>
              <a:t>New operational system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0769DB3-7757-4803-94FF-9D195E6F3345}"/>
              </a:ext>
            </a:extLst>
          </p:cNvPr>
          <p:cNvSpPr/>
          <p:nvPr/>
        </p:nvSpPr>
        <p:spPr>
          <a:xfrm>
            <a:off x="2894947" y="1764303"/>
            <a:ext cx="1855574" cy="3478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Verification</a:t>
            </a:r>
            <a:endParaRPr lang="en-GB" sz="1600" dirty="0"/>
          </a:p>
        </p:txBody>
      </p:sp>
      <p:sp>
        <p:nvSpPr>
          <p:cNvPr id="18" name="Pfeil: nach links gekrümmt 17">
            <a:extLst>
              <a:ext uri="{FF2B5EF4-FFF2-40B4-BE49-F238E27FC236}">
                <a16:creationId xmlns:a16="http://schemas.microsoft.com/office/drawing/2014/main" id="{1095C55A-D91D-4378-96DC-9ACD289CAF5A}"/>
              </a:ext>
            </a:extLst>
          </p:cNvPr>
          <p:cNvSpPr/>
          <p:nvPr/>
        </p:nvSpPr>
        <p:spPr>
          <a:xfrm rot="10800000">
            <a:off x="315685" y="4590532"/>
            <a:ext cx="1861460" cy="886720"/>
          </a:xfrm>
          <a:prstGeom prst="curvedLeftArrow">
            <a:avLst>
              <a:gd name="adj1" fmla="val 25000"/>
              <a:gd name="adj2" fmla="val 48771"/>
              <a:gd name="adj3" fmla="val 52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3C69363-418F-4FC2-8A53-9F902883ECAF}"/>
              </a:ext>
            </a:extLst>
          </p:cNvPr>
          <p:cNvSpPr/>
          <p:nvPr/>
        </p:nvSpPr>
        <p:spPr>
          <a:xfrm>
            <a:off x="942054" y="5219570"/>
            <a:ext cx="1855574" cy="3478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Verification</a:t>
            </a:r>
            <a:endParaRPr lang="en-GB" sz="1600" dirty="0"/>
          </a:p>
        </p:txBody>
      </p:sp>
      <p:sp>
        <p:nvSpPr>
          <p:cNvPr id="19" name="Pfeil: nach links gekrümmt 18">
            <a:extLst>
              <a:ext uri="{FF2B5EF4-FFF2-40B4-BE49-F238E27FC236}">
                <a16:creationId xmlns:a16="http://schemas.microsoft.com/office/drawing/2014/main" id="{88EB6C14-C1FD-4829-AF2F-C835972030A0}"/>
              </a:ext>
            </a:extLst>
          </p:cNvPr>
          <p:cNvSpPr/>
          <p:nvPr/>
        </p:nvSpPr>
        <p:spPr>
          <a:xfrm rot="10800000">
            <a:off x="1361594" y="3421129"/>
            <a:ext cx="1599320" cy="886720"/>
          </a:xfrm>
          <a:prstGeom prst="curvedLeftArrow">
            <a:avLst>
              <a:gd name="adj1" fmla="val 25000"/>
              <a:gd name="adj2" fmla="val 50000"/>
              <a:gd name="adj3" fmla="val 52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Pfeil: nach links gekrümmt 19">
            <a:extLst>
              <a:ext uri="{FF2B5EF4-FFF2-40B4-BE49-F238E27FC236}">
                <a16:creationId xmlns:a16="http://schemas.microsoft.com/office/drawing/2014/main" id="{4DFCED99-E825-490E-9257-DC73CF3245C2}"/>
              </a:ext>
            </a:extLst>
          </p:cNvPr>
          <p:cNvSpPr/>
          <p:nvPr/>
        </p:nvSpPr>
        <p:spPr>
          <a:xfrm rot="10800000">
            <a:off x="1660511" y="2117391"/>
            <a:ext cx="2018860" cy="1147355"/>
          </a:xfrm>
          <a:prstGeom prst="curvedLeftArrow">
            <a:avLst>
              <a:gd name="adj1" fmla="val 14746"/>
              <a:gd name="adj2" fmla="val 36616"/>
              <a:gd name="adj3" fmla="val 500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ED931CD-8DFE-437A-9FA4-C9CC01C84D84}"/>
              </a:ext>
            </a:extLst>
          </p:cNvPr>
          <p:cNvSpPr/>
          <p:nvPr/>
        </p:nvSpPr>
        <p:spPr>
          <a:xfrm>
            <a:off x="2052397" y="4042090"/>
            <a:ext cx="1855574" cy="3478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Verification</a:t>
            </a:r>
            <a:endParaRPr lang="en-GB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1994476-F2B5-4DEE-9754-4AF3CF8CD81A}"/>
              </a:ext>
            </a:extLst>
          </p:cNvPr>
          <p:cNvSpPr/>
          <p:nvPr/>
        </p:nvSpPr>
        <p:spPr>
          <a:xfrm>
            <a:off x="2391330" y="2933917"/>
            <a:ext cx="1855574" cy="3478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Verification</a:t>
            </a:r>
            <a:endParaRPr lang="en-GB" sz="16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81682C4-E756-442A-892E-BFB828AA2EDC}"/>
              </a:ext>
            </a:extLst>
          </p:cNvPr>
          <p:cNvSpPr/>
          <p:nvPr/>
        </p:nvSpPr>
        <p:spPr>
          <a:xfrm>
            <a:off x="10174762" y="2023967"/>
            <a:ext cx="1894113" cy="162322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External adaptation and extensive testing</a:t>
            </a: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75B7D1BA-2960-4AC3-B9D6-A190C6D5597D}"/>
              </a:ext>
            </a:extLst>
          </p:cNvPr>
          <p:cNvSpPr/>
          <p:nvPr/>
        </p:nvSpPr>
        <p:spPr>
          <a:xfrm>
            <a:off x="7470099" y="2901433"/>
            <a:ext cx="3080656" cy="1128798"/>
          </a:xfrm>
          <a:prstGeom prst="rightArrow">
            <a:avLst>
              <a:gd name="adj1" fmla="val 52217"/>
              <a:gd name="adj2" fmla="val 4680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depending on the</a:t>
            </a:r>
            <a:br>
              <a:rPr lang="en-GB" dirty="0"/>
            </a:br>
            <a:r>
              <a:rPr lang="en-GB" dirty="0"/>
              <a:t>impact on       .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67398BFF-AC6B-424E-87FB-D1615ED906BC}"/>
              </a:ext>
            </a:extLst>
          </p:cNvPr>
          <p:cNvSpPr/>
          <p:nvPr/>
        </p:nvSpPr>
        <p:spPr>
          <a:xfrm rot="20214440">
            <a:off x="7725949" y="3478362"/>
            <a:ext cx="2952633" cy="1166194"/>
          </a:xfrm>
          <a:prstGeom prst="rightArrow">
            <a:avLst>
              <a:gd name="adj1" fmla="val 50000"/>
              <a:gd name="adj2" fmla="val 4692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downstream </a:t>
            </a:r>
            <a:br>
              <a:rPr lang="en-GB" dirty="0"/>
            </a:br>
            <a:r>
              <a:rPr lang="en-GB" dirty="0"/>
              <a:t>services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96E1063-D3CA-4DBE-8FEC-E94BC355E22A}"/>
              </a:ext>
            </a:extLst>
          </p:cNvPr>
          <p:cNvSpPr/>
          <p:nvPr/>
        </p:nvSpPr>
        <p:spPr>
          <a:xfrm rot="1075230">
            <a:off x="7665938" y="5324952"/>
            <a:ext cx="1889325" cy="5850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Development of</a:t>
            </a:r>
            <a:br>
              <a:rPr lang="en-GB" sz="1600" dirty="0"/>
            </a:br>
            <a:r>
              <a:rPr lang="en-GB" sz="1600" dirty="0"/>
              <a:t>Model and Methods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B8FB2EA-D4B0-4214-93BD-4A17CF53A904}"/>
              </a:ext>
            </a:extLst>
          </p:cNvPr>
          <p:cNvSpPr txBox="1"/>
          <p:nvPr/>
        </p:nvSpPr>
        <p:spPr>
          <a:xfrm>
            <a:off x="7694638" y="1486051"/>
            <a:ext cx="10853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>
                <a:ln w="12700" cmpd="sng">
                  <a:noFill/>
                  <a:prstDash val="solid"/>
                </a:ln>
                <a:solidFill>
                  <a:schemeClr val="accent4"/>
                </a:solidFill>
              </a:rPr>
              <a:t>Feedback</a:t>
            </a:r>
            <a:endParaRPr lang="en-GB" dirty="0">
              <a:ln w="12700" cmpd="sng">
                <a:noFill/>
                <a:prstDash val="solid"/>
              </a:ln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9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A4DC0-C123-43D1-8CBA-73964E3B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Weather-Forecasting-System Update Cycle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2AF4C0-B2A4-4E34-9AFB-C486873B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Frequency/Agility of update process depends 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A3AC1-8857-45FD-8801-0DF7F709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E9684D-F376-48D0-B70C-0A3CA296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EB5B5B-22C3-4289-812F-874C55C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8" name="Picture 2" descr="C:\Users\rpotthas\Documents\SvnReps\potthast_b\dwd\NWP_Exp_Hierarchy_at_DWD.png">
            <a:extLst>
              <a:ext uri="{FF2B5EF4-FFF2-40B4-BE49-F238E27FC236}">
                <a16:creationId xmlns:a16="http://schemas.microsoft.com/office/drawing/2014/main" id="{2CD2D523-5F89-43A9-973E-313CB835E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20" y="3160233"/>
            <a:ext cx="5315293" cy="369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49D10FF-74F3-4067-9CDE-775CE2275178}"/>
              </a:ext>
            </a:extLst>
          </p:cNvPr>
          <p:cNvSpPr/>
          <p:nvPr/>
        </p:nvSpPr>
        <p:spPr>
          <a:xfrm>
            <a:off x="4999944" y="3062101"/>
            <a:ext cx="3050601" cy="17778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Dependencies</a:t>
            </a:r>
          </a:p>
          <a:p>
            <a:r>
              <a:rPr lang="en-GB" dirty="0"/>
              <a:t>Identification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Incremental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Breaking Updates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CD6FDB8-0F86-4F05-95A4-4992CACDF321}"/>
              </a:ext>
            </a:extLst>
          </p:cNvPr>
          <p:cNvSpPr/>
          <p:nvPr/>
        </p:nvSpPr>
        <p:spPr>
          <a:xfrm>
            <a:off x="1429626" y="1931280"/>
            <a:ext cx="2976436" cy="8247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Strategic Goals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6A9071A9-EFC8-428B-BEC0-06625A3A54C3}"/>
              </a:ext>
            </a:extLst>
          </p:cNvPr>
          <p:cNvSpPr/>
          <p:nvPr/>
        </p:nvSpPr>
        <p:spPr>
          <a:xfrm>
            <a:off x="8610600" y="1931280"/>
            <a:ext cx="2976436" cy="19243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Degree of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Technical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Forecast cycling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Score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Communication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E8445BE-7B99-42A5-9FCD-FA6EA91A2D94}"/>
              </a:ext>
            </a:extLst>
          </p:cNvPr>
          <p:cNvSpPr/>
          <p:nvPr/>
        </p:nvSpPr>
        <p:spPr>
          <a:xfrm>
            <a:off x="1417122" y="3311789"/>
            <a:ext cx="3053057" cy="109495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Versioning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Changelog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B6C7FBD6-BC34-46C7-930A-92043B1DEF1D}"/>
              </a:ext>
            </a:extLst>
          </p:cNvPr>
          <p:cNvSpPr/>
          <p:nvPr/>
        </p:nvSpPr>
        <p:spPr>
          <a:xfrm>
            <a:off x="4997488" y="1931280"/>
            <a:ext cx="3053057" cy="8247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Involved Departments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Responsibilities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0990CB6-D74A-49FE-ABF6-6E0B36FA81CA}"/>
              </a:ext>
            </a:extLst>
          </p:cNvPr>
          <p:cNvSpPr/>
          <p:nvPr/>
        </p:nvSpPr>
        <p:spPr>
          <a:xfrm>
            <a:off x="1429626" y="4958878"/>
            <a:ext cx="3053057" cy="109495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b="1" dirty="0"/>
              <a:t>User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28659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C65B3D-8704-447F-B5CD-136D4230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Research to Operations in traditional NWP – Building Blocks 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373D08-96CC-4C71-86D1-9B88E3E0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852230" cy="5005388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1. </a:t>
            </a:r>
            <a:r>
              <a:rPr lang="en-GB" b="1" dirty="0">
                <a:highlight>
                  <a:srgbClr val="FFFF00"/>
                </a:highlight>
              </a:rPr>
              <a:t>Version Control and Source Code Management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Manages code changes and enables team collaboration (e.g., Git).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 Branching strategies (e.g., </a:t>
            </a:r>
            <a:r>
              <a:rPr lang="en-GB" dirty="0" err="1"/>
              <a:t>GitFlow</a:t>
            </a:r>
            <a:r>
              <a:rPr lang="en-GB" dirty="0"/>
              <a:t>), conflict resolution, versioning infrastructure code.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2. </a:t>
            </a:r>
            <a:r>
              <a:rPr lang="en-GB" b="1" dirty="0">
                <a:highlight>
                  <a:srgbClr val="FFFF00"/>
                </a:highlight>
              </a:rPr>
              <a:t>CI/CD </a:t>
            </a:r>
            <a:r>
              <a:rPr lang="en-GB" b="1" dirty="0"/>
              <a:t>(Continuous Integration/Continuous Deployment)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Automates the build, test, and deployment processes.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 Test coverage, automation tools (e.g., Jenkins, GitHub Actions), deployment strategies (e.g., Blue-Green Deployments).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br>
              <a:rPr lang="en-GB" b="1" dirty="0"/>
            </a:br>
            <a:endParaRPr lang="en-GB" b="1" dirty="0"/>
          </a:p>
          <a:p>
            <a:pPr marL="0" indent="0">
              <a:buNone/>
            </a:pPr>
            <a:r>
              <a:rPr lang="en-GB" b="1" dirty="0"/>
              <a:t>3. </a:t>
            </a:r>
            <a:r>
              <a:rPr lang="en-GB" b="1" dirty="0">
                <a:highlight>
                  <a:srgbClr val="FFFF00"/>
                </a:highlight>
              </a:rPr>
              <a:t>Infrastructure as Code </a:t>
            </a:r>
            <a:r>
              <a:rPr lang="en-GB" b="1" dirty="0"/>
              <a:t>(</a:t>
            </a:r>
            <a:r>
              <a:rPr lang="en-GB" b="1" dirty="0" err="1"/>
              <a:t>IaC</a:t>
            </a:r>
            <a:r>
              <a:rPr lang="en-GB" b="1" dirty="0"/>
              <a:t>)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Defines and manages infrastructure programmatically (e.g., Terraform, Ansible).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 Repeatability, modularity, handling sensitive credentials securely.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4. </a:t>
            </a:r>
            <a:r>
              <a:rPr lang="en-GB" b="1" dirty="0">
                <a:highlight>
                  <a:srgbClr val="FFFF00"/>
                </a:highlight>
              </a:rPr>
              <a:t>Monitoring and Logging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Monitors systems and applications (e.g., Prometheus, Grafana, ELK Stack).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 Define KPIs, avoid logging sensitive data, and set up alerts for critical issues.</a:t>
            </a:r>
          </a:p>
          <a:p>
            <a:pPr marL="0" indent="0">
              <a:buNone/>
            </a:pPr>
            <a:r>
              <a:rPr lang="en-GB" b="1" dirty="0"/>
              <a:t>5. </a:t>
            </a:r>
            <a:r>
              <a:rPr lang="en-GB" b="1" dirty="0">
                <a:highlight>
                  <a:srgbClr val="FFFF00"/>
                </a:highlight>
              </a:rPr>
              <a:t>Automation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Reduces manual tasks (e.g., testing, deployments, updates).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E53A9C-E4E2-419A-A3DE-F2BABE52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6B6639-A4FE-4A9C-B2D7-ECF78AEB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Potthast,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6F7353-96F7-45B0-8CA2-3DC7F96A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3BECF44-B011-4E76-9E2F-D17C14ABB918}"/>
              </a:ext>
            </a:extLst>
          </p:cNvPr>
          <p:cNvSpPr/>
          <p:nvPr/>
        </p:nvSpPr>
        <p:spPr>
          <a:xfrm>
            <a:off x="920043" y="2043289"/>
            <a:ext cx="4989689" cy="767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NWP Code is controlled in one or the other way (git, SVN, VCS, enumerated directories...)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54430504-0752-4E9E-BBFA-180F8CDFD070}"/>
              </a:ext>
            </a:extLst>
          </p:cNvPr>
          <p:cNvSpPr/>
          <p:nvPr/>
        </p:nvSpPr>
        <p:spPr>
          <a:xfrm>
            <a:off x="920043" y="4250267"/>
            <a:ext cx="4989689" cy="891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Depends on the NWP Model or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Automation build into version 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Automated via additional tools like Jenkins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879BEADB-5DFD-467A-A5FF-8AF742231C3F}"/>
              </a:ext>
            </a:extLst>
          </p:cNvPr>
          <p:cNvSpPr/>
          <p:nvPr/>
        </p:nvSpPr>
        <p:spPr>
          <a:xfrm>
            <a:off x="920043" y="5256072"/>
            <a:ext cx="4989689" cy="950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Test suite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Centralized set of manual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Decentralized set of manual experiments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FDB7D82-3184-464B-BB40-47A77C42E9EE}"/>
              </a:ext>
            </a:extLst>
          </p:cNvPr>
          <p:cNvSpPr/>
          <p:nvPr/>
        </p:nvSpPr>
        <p:spPr>
          <a:xfrm>
            <a:off x="6211800" y="1991213"/>
            <a:ext cx="5295562" cy="891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Classically software is pre-installed on the HPC</a:t>
            </a:r>
          </a:p>
          <a:p>
            <a:r>
              <a:rPr lang="en-GB" dirty="0"/>
              <a:t>Some flexibility with module system</a:t>
            </a:r>
          </a:p>
          <a:p>
            <a:r>
              <a:rPr lang="en-GB" dirty="0"/>
              <a:t>Slowly changing requirements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A4831E9-568F-4F87-BB8B-EE0FB16096AF}"/>
              </a:ext>
            </a:extLst>
          </p:cNvPr>
          <p:cNvSpPr/>
          <p:nvPr/>
        </p:nvSpPr>
        <p:spPr>
          <a:xfrm>
            <a:off x="6215605" y="3765247"/>
            <a:ext cx="5377405" cy="591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System monitoring by system department or vendor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F48B961-A970-46C7-A4B3-B919E571CB19}"/>
              </a:ext>
            </a:extLst>
          </p:cNvPr>
          <p:cNvSpPr/>
          <p:nvPr/>
        </p:nvSpPr>
        <p:spPr>
          <a:xfrm>
            <a:off x="6211800" y="4757844"/>
            <a:ext cx="5605952" cy="656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Execution of NWP model, i.e. forecast and related tasks are usually automated (e.g. </a:t>
            </a:r>
            <a:r>
              <a:rPr lang="en-GB" dirty="0" err="1"/>
              <a:t>ecflow</a:t>
            </a:r>
            <a:r>
              <a:rPr lang="en-GB" dirty="0"/>
              <a:t>)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6B93D8E-ADF1-4A32-87F9-E5D1E3A0D946}"/>
              </a:ext>
            </a:extLst>
          </p:cNvPr>
          <p:cNvSpPr/>
          <p:nvPr/>
        </p:nvSpPr>
        <p:spPr>
          <a:xfrm>
            <a:off x="6213368" y="5423359"/>
            <a:ext cx="5605952" cy="607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Deployment, Updates, </a:t>
            </a:r>
            <a:br>
              <a:rPr lang="en-GB" dirty="0"/>
            </a:br>
            <a:r>
              <a:rPr lang="en-GB" dirty="0"/>
              <a:t>... are usually manual or semi-manual</a:t>
            </a:r>
          </a:p>
        </p:txBody>
      </p:sp>
    </p:spTree>
    <p:extLst>
      <p:ext uri="{BB962C8B-B14F-4D97-AF65-F5344CB8AC3E}">
        <p14:creationId xmlns:p14="http://schemas.microsoft.com/office/powerpoint/2010/main" val="368891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E89AA-0E1B-4A52-BFED-9EBDD38C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Research to Operations in traditional NWP – Building Blocks II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395DC-88D7-4906-ADDB-2E25FB461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6. </a:t>
            </a:r>
            <a:r>
              <a:rPr lang="en-US" b="1" dirty="0">
                <a:highlight>
                  <a:srgbClr val="FFFF00"/>
                </a:highlight>
              </a:rPr>
              <a:t>Collaboration</a:t>
            </a:r>
            <a:r>
              <a:rPr lang="en-US" b="1" dirty="0"/>
              <a:t> and Communication</a:t>
            </a:r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Improves transparency and teamwork between development and operations.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Use tools like Slack or Rocket chat, establish feedback loops, and define clear responsibilities.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7. </a:t>
            </a:r>
            <a:r>
              <a:rPr lang="en-US" b="1" dirty="0">
                <a:highlight>
                  <a:srgbClr val="FFFF00"/>
                </a:highlight>
              </a:rPr>
              <a:t>Security</a:t>
            </a:r>
            <a:r>
              <a:rPr lang="en-US" b="1" dirty="0"/>
              <a:t> (</a:t>
            </a:r>
            <a:r>
              <a:rPr lang="en-US" b="1" dirty="0" err="1"/>
              <a:t>DevSecOps</a:t>
            </a:r>
            <a:r>
              <a:rPr lang="en-US" b="1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Integrates security into development from the start.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Automate security checks, manage vulnerabilities, and enforce access controls.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8. </a:t>
            </a:r>
            <a:r>
              <a:rPr lang="en-US" b="1" dirty="0">
                <a:highlight>
                  <a:srgbClr val="FFFF00"/>
                </a:highlight>
              </a:rPr>
              <a:t>Containerization</a:t>
            </a:r>
            <a:r>
              <a:rPr lang="en-US" b="1" dirty="0"/>
              <a:t> and Orchestration</a:t>
            </a:r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Standardizes applications and deployment processes (e.g., Docker, Kubernetes).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Resource allocation, scalability, and managing network communication.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9. </a:t>
            </a:r>
            <a:r>
              <a:rPr lang="en-US" b="1" dirty="0">
                <a:highlight>
                  <a:srgbClr val="FFFF00"/>
                </a:highlight>
              </a:rPr>
              <a:t>Feedback</a:t>
            </a:r>
            <a:r>
              <a:rPr lang="en-US" b="1" dirty="0"/>
              <a:t> and Continuous Improvement</a:t>
            </a:r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Drives improvement through feedback loops and analytics.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Gather data, hold retrospectives, and define metrics to measure success.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10. </a:t>
            </a:r>
            <a:r>
              <a:rPr lang="en-US" b="1" dirty="0">
                <a:highlight>
                  <a:srgbClr val="FFFF00"/>
                </a:highlight>
              </a:rPr>
              <a:t>Scalability</a:t>
            </a:r>
            <a:r>
              <a:rPr lang="en-US" b="1" dirty="0"/>
              <a:t>, </a:t>
            </a:r>
            <a:r>
              <a:rPr lang="en-US" b="1" dirty="0">
                <a:highlight>
                  <a:srgbClr val="FFFF00"/>
                </a:highlight>
              </a:rPr>
              <a:t>Reliability</a:t>
            </a:r>
            <a:r>
              <a:rPr lang="en-US" b="1" dirty="0"/>
              <a:t> and </a:t>
            </a:r>
            <a:r>
              <a:rPr lang="en-US" b="1" dirty="0">
                <a:highlight>
                  <a:srgbClr val="FFFF00"/>
                </a:highlight>
              </a:rPr>
              <a:t>Portability</a:t>
            </a:r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Ensures systems are flexible and robust.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Redundancy, load testing, and implementing auto-scaling strategies.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66FC9-3837-44FB-82DE-5BCBC5E58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600EDF-91A4-4B0F-A0F2-94BAEA44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Potthast,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4CEF3C-6755-44C7-9AFD-A89205ED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84AB39A-73E2-4312-AC1D-DF683D70A699}"/>
              </a:ext>
            </a:extLst>
          </p:cNvPr>
          <p:cNvSpPr/>
          <p:nvPr/>
        </p:nvSpPr>
        <p:spPr>
          <a:xfrm>
            <a:off x="920043" y="3167405"/>
            <a:ext cx="4989689" cy="1814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Code is self-developed or from trustworthy partners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NWP code has fewer dependencies than a modern Python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Access control through POSIX filesystem and/or separate operational systems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350DEB8-148F-4B2B-B022-B0516DEA37BC}"/>
              </a:ext>
            </a:extLst>
          </p:cNvPr>
          <p:cNvSpPr/>
          <p:nvPr/>
        </p:nvSpPr>
        <p:spPr>
          <a:xfrm>
            <a:off x="920043" y="5533498"/>
            <a:ext cx="4989689" cy="891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Not extensively used in HPC NWP</a:t>
            </a:r>
          </a:p>
          <a:p>
            <a:r>
              <a:rPr lang="en-GB" dirty="0"/>
              <a:t>Challenge: MPI in container would depend on the hardware/vendor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C1F9434-328A-4A78-AD65-0817CD097223}"/>
              </a:ext>
            </a:extLst>
          </p:cNvPr>
          <p:cNvSpPr/>
          <p:nvPr/>
        </p:nvSpPr>
        <p:spPr>
          <a:xfrm>
            <a:off x="6096000" y="2900980"/>
            <a:ext cx="5605952" cy="891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Continuous feedback by forecasters and research community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785DA01-DADE-4E48-ADFE-0A6B6461A85E}"/>
              </a:ext>
            </a:extLst>
          </p:cNvPr>
          <p:cNvSpPr/>
          <p:nvPr/>
        </p:nvSpPr>
        <p:spPr>
          <a:xfrm>
            <a:off x="6096000" y="4707665"/>
            <a:ext cx="5605952" cy="891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NWP system often tightly bound to HPC setup</a:t>
            </a:r>
          </a:p>
        </p:txBody>
      </p:sp>
    </p:spTree>
    <p:extLst>
      <p:ext uri="{BB962C8B-B14F-4D97-AF65-F5344CB8AC3E}">
        <p14:creationId xmlns:p14="http://schemas.microsoft.com/office/powerpoint/2010/main" val="222282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A4DC0-C123-43D1-8CBA-73964E3B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Key novelties in AI/ML – Model Reproducibility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A3AC1-8857-45FD-8801-0DF7F709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E9684D-F376-48D0-B70C-0A3CA296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EB5B5B-22C3-4289-812F-874C55C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F7B6CFE5-6CF9-43B4-BF59-91402BE77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5184776"/>
          </a:xfrm>
        </p:spPr>
        <p:txBody>
          <a:bodyPr>
            <a:noAutofit/>
          </a:bodyPr>
          <a:lstStyle/>
          <a:p>
            <a:r>
              <a:rPr lang="en-GB" noProof="0" dirty="0"/>
              <a:t>ML model consists of model structure (c</a:t>
            </a:r>
            <a:r>
              <a:rPr lang="en-GB" dirty="0"/>
              <a:t>ode) and </a:t>
            </a:r>
            <a:r>
              <a:rPr lang="en-GB" b="1" dirty="0"/>
              <a:t>weights</a:t>
            </a:r>
          </a:p>
          <a:p>
            <a:pPr lvl="1"/>
            <a:r>
              <a:rPr lang="en-GB" dirty="0"/>
              <a:t>Whole models can be serialised into a single binary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noProof="0" dirty="0">
                <a:sym typeface="Wingdings" panose="05000000000000000000" pitchFamily="2" charset="2"/>
              </a:rPr>
              <a:t> Generic runtime becomes i</a:t>
            </a:r>
            <a:r>
              <a:rPr lang="en-GB" noProof="0" dirty="0"/>
              <a:t>nference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noProof="0" dirty="0"/>
              <a:t>Key factors for Model-Versioning and Reproducibility</a:t>
            </a:r>
          </a:p>
          <a:p>
            <a:pPr lvl="1"/>
            <a:r>
              <a:rPr lang="en-GB" b="1" dirty="0"/>
              <a:t>Data Lineage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Which data was used in the training?</a:t>
            </a:r>
          </a:p>
          <a:p>
            <a:pPr lvl="2"/>
            <a:r>
              <a:rPr lang="en-GB" dirty="0"/>
              <a:t>Which data at which stage? </a:t>
            </a:r>
          </a:p>
          <a:p>
            <a:pPr lvl="2"/>
            <a:r>
              <a:rPr lang="en-GB" dirty="0"/>
              <a:t>Pre-processing?</a:t>
            </a:r>
          </a:p>
          <a:p>
            <a:pPr lvl="1"/>
            <a:r>
              <a:rPr lang="en-GB" b="1" dirty="0"/>
              <a:t>Implementation</a:t>
            </a:r>
          </a:p>
          <a:p>
            <a:endParaRPr lang="en-GB" dirty="0"/>
          </a:p>
          <a:p>
            <a:r>
              <a:rPr lang="en-GB" dirty="0"/>
              <a:t>Good documentation is key for continuous improvement</a:t>
            </a:r>
          </a:p>
          <a:p>
            <a:r>
              <a:rPr lang="en-GB" dirty="0"/>
              <a:t>Many aspects can be tracked with tools like </a:t>
            </a:r>
            <a:r>
              <a:rPr lang="en-GB" dirty="0" err="1"/>
              <a:t>MLflow</a:t>
            </a: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603410C0-2613-48F0-B7BC-01AA52629F59}"/>
              </a:ext>
            </a:extLst>
          </p:cNvPr>
          <p:cNvSpPr txBox="1">
            <a:spLocks/>
          </p:cNvSpPr>
          <p:nvPr/>
        </p:nvSpPr>
        <p:spPr>
          <a:xfrm>
            <a:off x="5457092" y="2934199"/>
            <a:ext cx="6471137" cy="2069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Training Settings</a:t>
            </a:r>
          </a:p>
          <a:p>
            <a:pPr lvl="2"/>
            <a:r>
              <a:rPr lang="en-GB" dirty="0"/>
              <a:t>Trained from scratch or using pre-trained model?</a:t>
            </a:r>
          </a:p>
          <a:p>
            <a:pPr lvl="1"/>
            <a:r>
              <a:rPr lang="en-GB" b="1" dirty="0"/>
              <a:t>Randomness</a:t>
            </a:r>
            <a:endParaRPr lang="en-GB" dirty="0"/>
          </a:p>
          <a:p>
            <a:pPr lvl="2"/>
            <a:r>
              <a:rPr lang="en-GB" dirty="0"/>
              <a:t>Does learning process involve randomness?</a:t>
            </a:r>
          </a:p>
          <a:p>
            <a:pPr lvl="2"/>
            <a:r>
              <a:rPr lang="en-GB" dirty="0"/>
              <a:t>Can a seed be used to control it?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B74526A-751D-4675-AC52-D34F14D38C6A}"/>
              </a:ext>
            </a:extLst>
          </p:cNvPr>
          <p:cNvGrpSpPr/>
          <p:nvPr/>
        </p:nvGrpSpPr>
        <p:grpSpPr>
          <a:xfrm>
            <a:off x="9982200" y="1561596"/>
            <a:ext cx="1399093" cy="1372602"/>
            <a:chOff x="4599963" y="4979527"/>
            <a:chExt cx="1721802" cy="1778972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1163A54-7B03-470A-9DF5-650D67A6AC67}"/>
                </a:ext>
              </a:extLst>
            </p:cNvPr>
            <p:cNvSpPr/>
            <p:nvPr/>
          </p:nvSpPr>
          <p:spPr>
            <a:xfrm>
              <a:off x="4599963" y="4979527"/>
              <a:ext cx="1721802" cy="177897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Model Registry</a:t>
              </a:r>
            </a:p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C0CD883-6518-4A2B-B980-D8908C106845}"/>
                </a:ext>
              </a:extLst>
            </p:cNvPr>
            <p:cNvSpPr/>
            <p:nvPr/>
          </p:nvSpPr>
          <p:spPr>
            <a:xfrm>
              <a:off x="4839598" y="6096701"/>
              <a:ext cx="1242532" cy="3678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Weights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54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A4DC0-C123-43D1-8CBA-73964E3B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Key novelties in AI/ML – Software Environment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A3AC1-8857-45FD-8801-0DF7F709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E9684D-F376-48D0-B70C-0A3CA296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EB5B5B-22C3-4289-812F-874C55CF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F7B6CFE5-6CF9-43B4-BF59-91402BE77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339754" cy="5184776"/>
          </a:xfrm>
        </p:spPr>
        <p:txBody>
          <a:bodyPr>
            <a:normAutofit/>
          </a:bodyPr>
          <a:lstStyle/>
          <a:p>
            <a:r>
              <a:rPr lang="en-GB" dirty="0"/>
              <a:t>ML models build on the shoulders of giants</a:t>
            </a:r>
          </a:p>
          <a:p>
            <a:pPr lvl="1"/>
            <a:r>
              <a:rPr lang="en-GB" dirty="0"/>
              <a:t>Extended use of external software packages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More complex environment</a:t>
            </a:r>
          </a:p>
          <a:p>
            <a:pPr lvl="1"/>
            <a:r>
              <a:rPr lang="en-GB" dirty="0"/>
              <a:t>Unprecedented pace of development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It's possible to build valuable services quickly</a:t>
            </a:r>
          </a:p>
          <a:p>
            <a:r>
              <a:rPr lang="en-GB" dirty="0"/>
              <a:t>Need for flexible code execution</a:t>
            </a:r>
          </a:p>
          <a:p>
            <a:pPr lvl="1"/>
            <a:r>
              <a:rPr lang="en-GB" dirty="0"/>
              <a:t>Huge resource-imbalance between training and inference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Training on external infrastructure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Common solution: Containers </a:t>
            </a:r>
            <a:br>
              <a:rPr lang="en-GB" dirty="0"/>
            </a:br>
            <a:r>
              <a:rPr lang="en-GB" dirty="0"/>
              <a:t>“Infrastructure as Code”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19" name="Picture 2" descr="Docker full logo transparent PNG - StickPNG">
            <a:extLst>
              <a:ext uri="{FF2B5EF4-FFF2-40B4-BE49-F238E27FC236}">
                <a16:creationId xmlns:a16="http://schemas.microsoft.com/office/drawing/2014/main" id="{6DB8B2EE-DD21-4255-B04E-115FF6CE3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11" y="4160837"/>
            <a:ext cx="19431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978C104-E7B4-4595-BA4E-7575A625A939}"/>
              </a:ext>
            </a:extLst>
          </p:cNvPr>
          <p:cNvGrpSpPr/>
          <p:nvPr/>
        </p:nvGrpSpPr>
        <p:grpSpPr>
          <a:xfrm>
            <a:off x="8182829" y="1848774"/>
            <a:ext cx="3450064" cy="1580226"/>
            <a:chOff x="7679435" y="1421077"/>
            <a:chExt cx="3450064" cy="15802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Picture 8" descr="A yellow sign with black text&#10;&#10;Description automatically generated">
              <a:extLst>
                <a:ext uri="{FF2B5EF4-FFF2-40B4-BE49-F238E27FC236}">
                  <a16:creationId xmlns:a16="http://schemas.microsoft.com/office/drawing/2014/main" id="{E69035CF-BC6F-4D4C-8EDB-9B614CF18E4C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 rot="300000">
              <a:off x="9131283" y="1802143"/>
              <a:ext cx="1998216" cy="119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" name="Picture 9" descr="A yellow sign with black text&#10;&#10;Description automatically generated">
              <a:extLst>
                <a:ext uri="{FF2B5EF4-FFF2-40B4-BE49-F238E27FC236}">
                  <a16:creationId xmlns:a16="http://schemas.microsoft.com/office/drawing/2014/main" id="{8E6CE841-D008-4C14-B75D-B2609569B70F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 rot="21000000">
              <a:off x="7679435" y="1421077"/>
              <a:ext cx="1998216" cy="1199160"/>
            </a:xfrm>
            <a:prstGeom prst="rect">
              <a:avLst/>
            </a:prstGeom>
            <a:ln w="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04357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EDDDC-68EB-466F-85A7-D31873E1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as Code – Numerical Model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89B8A-C2E9-4B42-BA2B-ED19CE4B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DE293-825F-418E-BD0A-5EC6B092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F0A682-0F91-4BF3-B3E5-52D9BA07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32" name="Rechteck: diagonal liegende Ecken abgeschnitten 31">
            <a:extLst>
              <a:ext uri="{FF2B5EF4-FFF2-40B4-BE49-F238E27FC236}">
                <a16:creationId xmlns:a16="http://schemas.microsoft.com/office/drawing/2014/main" id="{77A06D9E-EEE3-425B-BF94-273ACE1E66EA}"/>
              </a:ext>
            </a:extLst>
          </p:cNvPr>
          <p:cNvSpPr/>
          <p:nvPr/>
        </p:nvSpPr>
        <p:spPr>
          <a:xfrm>
            <a:off x="6329498" y="1040937"/>
            <a:ext cx="6278337" cy="4813764"/>
          </a:xfrm>
          <a:prstGeom prst="snip2DiagRect">
            <a:avLst>
              <a:gd name="adj1" fmla="val 0"/>
              <a:gd name="adj2" fmla="val 785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tIns="0" rIns="0" bIns="0">
            <a:no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FROM </a:t>
            </a:r>
            <a:r>
              <a:rPr lang="en-US" dirty="0">
                <a:latin typeface="Lucida Console" panose="020B0609040504020204" pitchFamily="49" charset="0"/>
              </a:rPr>
              <a:t>ubuntu</a:t>
            </a:r>
          </a:p>
          <a:p>
            <a:endParaRPr lang="en-GB" dirty="0">
              <a:latin typeface="Lucida Console" panose="020B0609040504020204" pitchFamily="49" charset="0"/>
            </a:endParaRPr>
          </a:p>
          <a:p>
            <a:r>
              <a:rPr lang="en-GB" dirty="0">
                <a:latin typeface="Lucida Console" panose="020B0609040504020204" pitchFamily="49" charset="0"/>
              </a:rPr>
              <a:t># install compiler and requirements</a:t>
            </a:r>
          </a:p>
          <a:p>
            <a:r>
              <a:rPr lang="en-GB" dirty="0">
                <a:latin typeface="Lucida Console" panose="020B0609040504020204" pitchFamily="49" charset="0"/>
              </a:rPr>
              <a:t>RUN apt-get update \</a:t>
            </a:r>
          </a:p>
          <a:p>
            <a:r>
              <a:rPr lang="en-GB" dirty="0">
                <a:latin typeface="Lucida Console" panose="020B0609040504020204" pitchFamily="49" charset="0"/>
              </a:rPr>
              <a:t> &amp;&amp; apt-get install -y \</a:t>
            </a:r>
          </a:p>
          <a:p>
            <a:r>
              <a:rPr lang="en-GB" dirty="0">
                <a:latin typeface="Lucida Console" panose="020B0609040504020204" pitchFamily="49" charset="0"/>
              </a:rPr>
              <a:t>    </a:t>
            </a:r>
            <a:r>
              <a:rPr lang="en-GB" dirty="0" err="1">
                <a:latin typeface="Lucida Console" panose="020B0609040504020204" pitchFamily="49" charset="0"/>
              </a:rPr>
              <a:t>gcc</a:t>
            </a:r>
            <a:r>
              <a:rPr lang="en-GB" dirty="0">
                <a:latin typeface="Lucida Console" panose="020B0609040504020204" pitchFamily="49" charset="0"/>
              </a:rPr>
              <a:t> g++ </a:t>
            </a:r>
            <a:r>
              <a:rPr lang="en-GB" dirty="0" err="1">
                <a:latin typeface="Lucida Console" panose="020B0609040504020204" pitchFamily="49" charset="0"/>
              </a:rPr>
              <a:t>gfortran</a:t>
            </a:r>
            <a:r>
              <a:rPr lang="en-GB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dirty="0">
                <a:latin typeface="Lucida Console" panose="020B0609040504020204" pitchFamily="49" charset="0"/>
              </a:rPr>
              <a:t>    </a:t>
            </a:r>
            <a:r>
              <a:rPr lang="en-GB" dirty="0" err="1">
                <a:latin typeface="Lucida Console" panose="020B0609040504020204" pitchFamily="49" charset="0"/>
              </a:rPr>
              <a:t>libc</a:t>
            </a:r>
            <a:r>
              <a:rPr lang="en-GB" dirty="0">
                <a:latin typeface="Lucida Console" panose="020B0609040504020204" pitchFamily="49" charset="0"/>
              </a:rPr>
              <a:t>-dev </a:t>
            </a:r>
            <a:r>
              <a:rPr lang="en-GB" dirty="0" err="1">
                <a:latin typeface="Lucida Console" panose="020B0609040504020204" pitchFamily="49" charset="0"/>
              </a:rPr>
              <a:t>libnetcdff</a:t>
            </a:r>
            <a:r>
              <a:rPr lang="en-GB" dirty="0">
                <a:latin typeface="Lucida Console" panose="020B0609040504020204" pitchFamily="49" charset="0"/>
              </a:rPr>
              <a:t>-dev \</a:t>
            </a:r>
          </a:p>
          <a:p>
            <a:r>
              <a:rPr lang="en-GB" dirty="0">
                <a:latin typeface="Lucida Console" panose="020B0609040504020204" pitchFamily="49" charset="0"/>
              </a:rPr>
              <a:t> &amp;&amp; rm -rf /var/lib/apt/lists/*</a:t>
            </a:r>
          </a:p>
          <a:p>
            <a:endParaRPr lang="en-GB" dirty="0">
              <a:latin typeface="Lucida Console" panose="020B0609040504020204" pitchFamily="49" charset="0"/>
            </a:endParaRPr>
          </a:p>
          <a:p>
            <a:r>
              <a:rPr lang="en-GB" dirty="0">
                <a:latin typeface="Lucida Console" panose="020B0609040504020204" pitchFamily="49" charset="0"/>
              </a:rPr>
              <a:t>RUN git clone "$MODEL_REPO" /</a:t>
            </a:r>
            <a:r>
              <a:rPr lang="en-GB" dirty="0" err="1">
                <a:latin typeface="Lucida Console" panose="020B0609040504020204" pitchFamily="49" charset="0"/>
              </a:rPr>
              <a:t>tmp</a:t>
            </a:r>
            <a:r>
              <a:rPr lang="en-GB" dirty="0">
                <a:latin typeface="Lucida Console" panose="020B0609040504020204" pitchFamily="49" charset="0"/>
              </a:rPr>
              <a:t>/model</a:t>
            </a:r>
          </a:p>
          <a:p>
            <a:endParaRPr lang="en-GB" dirty="0">
              <a:latin typeface="Lucida Console" panose="020B0609040504020204" pitchFamily="49" charset="0"/>
            </a:endParaRPr>
          </a:p>
          <a:p>
            <a:r>
              <a:rPr lang="en-GB" dirty="0">
                <a:latin typeface="Lucida Console" panose="020B0609040504020204" pitchFamily="49" charset="0"/>
              </a:rPr>
              <a:t># get other prerequisites </a:t>
            </a:r>
          </a:p>
          <a:p>
            <a:r>
              <a:rPr lang="en-GB" dirty="0">
                <a:latin typeface="Lucida Console" panose="020B0609040504020204" pitchFamily="49" charset="0"/>
              </a:rPr>
              <a:t>COPY scripts/* /</a:t>
            </a:r>
            <a:r>
              <a:rPr lang="en-GB" dirty="0" err="1">
                <a:latin typeface="Lucida Console" panose="020B0609040504020204" pitchFamily="49" charset="0"/>
              </a:rPr>
              <a:t>tmp</a:t>
            </a:r>
            <a:r>
              <a:rPr lang="en-GB" dirty="0">
                <a:latin typeface="Lucida Console" panose="020B0609040504020204" pitchFamily="49" charset="0"/>
              </a:rPr>
              <a:t>/scripts/</a:t>
            </a:r>
          </a:p>
          <a:p>
            <a:endParaRPr lang="en-GB" dirty="0">
              <a:latin typeface="Lucida Console" panose="020B0609040504020204" pitchFamily="49" charset="0"/>
            </a:endParaRPr>
          </a:p>
          <a:p>
            <a:r>
              <a:rPr lang="en-GB" dirty="0">
                <a:latin typeface="Lucida Console" panose="020B0609040504020204" pitchFamily="49" charset="0"/>
              </a:rPr>
              <a:t>RUN cd /</a:t>
            </a:r>
            <a:r>
              <a:rPr lang="en-GB" dirty="0" err="1">
                <a:latin typeface="Lucida Console" panose="020B0609040504020204" pitchFamily="49" charset="0"/>
              </a:rPr>
              <a:t>tmp</a:t>
            </a:r>
            <a:r>
              <a:rPr lang="en-GB" dirty="0">
                <a:latin typeface="Lucida Console" panose="020B0609040504020204" pitchFamily="49" charset="0"/>
              </a:rPr>
              <a:t>/model \</a:t>
            </a:r>
          </a:p>
          <a:p>
            <a:r>
              <a:rPr lang="en-GB" dirty="0">
                <a:latin typeface="Lucida Console" panose="020B0609040504020204" pitchFamily="49" charset="0"/>
              </a:rPr>
              <a:t>    &amp;&amp; /tmp/scripts/build_model.sh</a:t>
            </a:r>
          </a:p>
        </p:txBody>
      </p:sp>
      <p:pic>
        <p:nvPicPr>
          <p:cNvPr id="35" name="Picture 2" descr="Docker full logo transparent PNG - StickPNG">
            <a:extLst>
              <a:ext uri="{FF2B5EF4-FFF2-40B4-BE49-F238E27FC236}">
                <a16:creationId xmlns:a16="http://schemas.microsoft.com/office/drawing/2014/main" id="{C6D8835B-CCA9-434A-B491-D87451DA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411" y="697476"/>
            <a:ext cx="1125042" cy="105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911EA7F-4385-42D4-B4CB-70159977A144}"/>
              </a:ext>
            </a:extLst>
          </p:cNvPr>
          <p:cNvGrpSpPr/>
          <p:nvPr/>
        </p:nvGrpSpPr>
        <p:grpSpPr>
          <a:xfrm>
            <a:off x="717550" y="1192207"/>
            <a:ext cx="5525058" cy="4910143"/>
            <a:chOff x="717550" y="1192207"/>
            <a:chExt cx="5525058" cy="4910143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2B0F528-AC72-4F17-B269-0FE02B00556C}"/>
                </a:ext>
              </a:extLst>
            </p:cNvPr>
            <p:cNvSpPr/>
            <p:nvPr/>
          </p:nvSpPr>
          <p:spPr>
            <a:xfrm>
              <a:off x="717550" y="1192207"/>
              <a:ext cx="1875366" cy="1219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Base Image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48B81B44-6848-4ED2-AE21-355681BD9F26}"/>
                </a:ext>
              </a:extLst>
            </p:cNvPr>
            <p:cNvSpPr/>
            <p:nvPr/>
          </p:nvSpPr>
          <p:spPr>
            <a:xfrm>
              <a:off x="885543" y="1744956"/>
              <a:ext cx="1539380" cy="5075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OS &amp; Libraries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921F2F6D-2CA8-4BB8-A417-1CDBAB7778F9}"/>
                </a:ext>
              </a:extLst>
            </p:cNvPr>
            <p:cNvSpPr/>
            <p:nvPr/>
          </p:nvSpPr>
          <p:spPr>
            <a:xfrm>
              <a:off x="1974850" y="4968748"/>
              <a:ext cx="1727200" cy="113360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dirty="0"/>
                <a:t>Container Image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C9DCF896-517D-454B-89B9-799F262B9299}"/>
                </a:ext>
              </a:extLst>
            </p:cNvPr>
            <p:cNvSpPr/>
            <p:nvPr/>
          </p:nvSpPr>
          <p:spPr>
            <a:xfrm>
              <a:off x="2719917" y="2347981"/>
              <a:ext cx="1539380" cy="8630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Compiler + model requirements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824D8FC-419F-4008-8906-174762395508}"/>
                </a:ext>
              </a:extLst>
            </p:cNvPr>
            <p:cNvSpPr/>
            <p:nvPr/>
          </p:nvSpPr>
          <p:spPr>
            <a:xfrm>
              <a:off x="4520806" y="2452230"/>
              <a:ext cx="1721802" cy="177897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Model Repository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CA2DACC-F8EA-4B82-B5C2-AD1824B0BDE9}"/>
                </a:ext>
              </a:extLst>
            </p:cNvPr>
            <p:cNvSpPr/>
            <p:nvPr/>
          </p:nvSpPr>
          <p:spPr>
            <a:xfrm>
              <a:off x="4855797" y="3341716"/>
              <a:ext cx="1051820" cy="6180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Source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A2489C4-8E30-473A-A608-D5E9805823EE}"/>
                </a:ext>
              </a:extLst>
            </p:cNvPr>
            <p:cNvSpPr/>
            <p:nvPr/>
          </p:nvSpPr>
          <p:spPr>
            <a:xfrm>
              <a:off x="4855797" y="4057878"/>
              <a:ext cx="1051820" cy="6180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Compile Scripts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A064E09-5146-4F22-A461-179337069837}"/>
                </a:ext>
              </a:extLst>
            </p:cNvPr>
            <p:cNvSpPr/>
            <p:nvPr/>
          </p:nvSpPr>
          <p:spPr>
            <a:xfrm>
              <a:off x="2056595" y="5059101"/>
              <a:ext cx="1126824" cy="6180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Compiled</a:t>
              </a:r>
            </a:p>
            <a:p>
              <a:pPr algn="ctr"/>
              <a:r>
                <a:rPr lang="en-GB" dirty="0"/>
                <a:t>Model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6E8480F-842A-43E3-A684-0E49867660BC}"/>
                </a:ext>
              </a:extLst>
            </p:cNvPr>
            <p:cNvSpPr txBox="1"/>
            <p:nvPr/>
          </p:nvSpPr>
          <p:spPr>
            <a:xfrm>
              <a:off x="1420284" y="2594824"/>
              <a:ext cx="1222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       install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FDD06C3-46E0-47AC-A80D-956162854C9D}"/>
                </a:ext>
              </a:extLst>
            </p:cNvPr>
            <p:cNvSpPr txBox="1"/>
            <p:nvPr/>
          </p:nvSpPr>
          <p:spPr>
            <a:xfrm>
              <a:off x="1420283" y="3466083"/>
              <a:ext cx="2152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       get source code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CDAC3B32-EDA4-46B1-8B31-898F3F5E0177}"/>
                </a:ext>
              </a:extLst>
            </p:cNvPr>
            <p:cNvCxnSpPr>
              <a:endCxn id="18" idx="3"/>
            </p:cNvCxnSpPr>
            <p:nvPr/>
          </p:nvCxnSpPr>
          <p:spPr>
            <a:xfrm flipH="1">
              <a:off x="3572988" y="3650749"/>
              <a:ext cx="12593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575FB56-537D-4757-8B62-EDDEF1A60D47}"/>
                </a:ext>
              </a:extLst>
            </p:cNvPr>
            <p:cNvSpPr txBox="1"/>
            <p:nvPr/>
          </p:nvSpPr>
          <p:spPr>
            <a:xfrm>
              <a:off x="1420283" y="4014546"/>
              <a:ext cx="1885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+       compile with</a:t>
              </a:r>
              <a:endParaRPr lang="en-GB" dirty="0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1A1C70BB-27D1-41C1-8827-1A82C505ACE9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305414" y="4199212"/>
              <a:ext cx="15503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24EAC2C-A244-42F2-ADA6-9E5E3C5A47CD}"/>
                </a:ext>
              </a:extLst>
            </p:cNvPr>
            <p:cNvSpPr txBox="1"/>
            <p:nvPr/>
          </p:nvSpPr>
          <p:spPr>
            <a:xfrm>
              <a:off x="971239" y="4559350"/>
              <a:ext cx="1107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generates</a:t>
              </a:r>
            </a:p>
          </p:txBody>
        </p:sp>
        <p:cxnSp>
          <p:nvCxnSpPr>
            <p:cNvPr id="28" name="Verbinder: gewinkelt 27">
              <a:extLst>
                <a:ext uri="{FF2B5EF4-FFF2-40B4-BE49-F238E27FC236}">
                  <a16:creationId xmlns:a16="http://schemas.microsoft.com/office/drawing/2014/main" id="{56EDC5AC-6E88-4673-B8F1-EC16ACA18EAF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1525205" y="4968748"/>
              <a:ext cx="531390" cy="399387"/>
            </a:xfrm>
            <a:prstGeom prst="bentConnector3">
              <a:avLst>
                <a:gd name="adj1" fmla="val -2096"/>
              </a:avLst>
            </a:prstGeom>
            <a:ln>
              <a:miter lim="800000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63498496-54FC-4D0F-8A4E-F95667E7B052}"/>
              </a:ext>
            </a:extLst>
          </p:cNvPr>
          <p:cNvSpPr txBox="1"/>
          <p:nvPr/>
        </p:nvSpPr>
        <p:spPr>
          <a:xfrm>
            <a:off x="9986973" y="6053693"/>
            <a:ext cx="208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Simplified </a:t>
            </a:r>
            <a:r>
              <a:rPr lang="en-GB" i="1" dirty="0" err="1"/>
              <a:t>Dockerfile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27872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EDDDC-68EB-466F-85A7-D31873E1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as Code – ML Model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89B8A-C2E9-4B42-BA2B-ED19CE4B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DE293-825F-418E-BD0A-5EC6B092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F0A682-0F91-4BF3-B3E5-52D9BA07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en-GB" smtClean="0"/>
              <a:pPr/>
              <a:t>27</a:t>
            </a:fld>
            <a:endParaRPr lang="en-GB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6F42A5-753F-446F-B3F2-842FBBDACD4C}"/>
              </a:ext>
            </a:extLst>
          </p:cNvPr>
          <p:cNvGrpSpPr/>
          <p:nvPr/>
        </p:nvGrpSpPr>
        <p:grpSpPr>
          <a:xfrm>
            <a:off x="717550" y="1192207"/>
            <a:ext cx="5843119" cy="4910143"/>
            <a:chOff x="717550" y="1192207"/>
            <a:chExt cx="5843119" cy="4910143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ED5D8739-E314-426F-B729-4A2AF01F2A8D}"/>
                </a:ext>
              </a:extLst>
            </p:cNvPr>
            <p:cNvSpPr/>
            <p:nvPr/>
          </p:nvSpPr>
          <p:spPr>
            <a:xfrm>
              <a:off x="1974850" y="4968748"/>
              <a:ext cx="2569067" cy="113360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dirty="0"/>
                <a:t>Container Image</a:t>
              </a: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2B0F528-AC72-4F17-B269-0FE02B00556C}"/>
                </a:ext>
              </a:extLst>
            </p:cNvPr>
            <p:cNvSpPr/>
            <p:nvPr/>
          </p:nvSpPr>
          <p:spPr>
            <a:xfrm>
              <a:off x="717550" y="1192207"/>
              <a:ext cx="1875366" cy="1219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 err="1"/>
                <a:t>Pyhon</a:t>
              </a:r>
              <a:r>
                <a:rPr lang="en-GB" dirty="0"/>
                <a:t> Image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48B81B44-6848-4ED2-AE21-355681BD9F26}"/>
                </a:ext>
              </a:extLst>
            </p:cNvPr>
            <p:cNvSpPr/>
            <p:nvPr/>
          </p:nvSpPr>
          <p:spPr>
            <a:xfrm>
              <a:off x="885543" y="1744956"/>
              <a:ext cx="1539380" cy="5075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OS &amp; Python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824D8FC-419F-4008-8906-174762395508}"/>
                </a:ext>
              </a:extLst>
            </p:cNvPr>
            <p:cNvSpPr/>
            <p:nvPr/>
          </p:nvSpPr>
          <p:spPr>
            <a:xfrm>
              <a:off x="4838867" y="3441780"/>
              <a:ext cx="1721802" cy="177897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ML Model Repository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CA2DACC-F8EA-4B82-B5C2-AD1824B0BDE9}"/>
                </a:ext>
              </a:extLst>
            </p:cNvPr>
            <p:cNvSpPr/>
            <p:nvPr/>
          </p:nvSpPr>
          <p:spPr>
            <a:xfrm>
              <a:off x="5173856" y="4337317"/>
              <a:ext cx="1051820" cy="6180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Source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A064E09-5146-4F22-A461-179337069837}"/>
                </a:ext>
              </a:extLst>
            </p:cNvPr>
            <p:cNvSpPr/>
            <p:nvPr/>
          </p:nvSpPr>
          <p:spPr>
            <a:xfrm>
              <a:off x="2056595" y="5059101"/>
              <a:ext cx="2399552" cy="6180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Python environment + own ML model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6E8480F-842A-43E3-A684-0E49867660BC}"/>
                </a:ext>
              </a:extLst>
            </p:cNvPr>
            <p:cNvSpPr txBox="1"/>
            <p:nvPr/>
          </p:nvSpPr>
          <p:spPr>
            <a:xfrm>
              <a:off x="1420284" y="2594824"/>
              <a:ext cx="382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       compile </a:t>
              </a:r>
              <a:r>
                <a:rPr lang="en-GB" dirty="0" err="1"/>
                <a:t>eccodes</a:t>
              </a:r>
              <a:r>
                <a:rPr lang="en-GB" dirty="0"/>
                <a:t> (or get it via pip)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FDD06C3-46E0-47AC-A80D-956162854C9D}"/>
                </a:ext>
              </a:extLst>
            </p:cNvPr>
            <p:cNvSpPr txBox="1"/>
            <p:nvPr/>
          </p:nvSpPr>
          <p:spPr>
            <a:xfrm>
              <a:off x="1420283" y="3659615"/>
              <a:ext cx="1994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       install </a:t>
              </a:r>
              <a:r>
                <a:rPr lang="en-GB" dirty="0" err="1"/>
                <a:t>pytorch</a:t>
              </a:r>
              <a:endParaRPr lang="en-GB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575FB56-537D-4757-8B62-EDDEF1A60D47}"/>
                </a:ext>
              </a:extLst>
            </p:cNvPr>
            <p:cNvSpPr txBox="1"/>
            <p:nvPr/>
          </p:nvSpPr>
          <p:spPr>
            <a:xfrm>
              <a:off x="1420283" y="4014546"/>
              <a:ext cx="3075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       clone and install ML Code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1A1C70BB-27D1-41C1-8827-1A82C505ACE9}"/>
                </a:ext>
              </a:extLst>
            </p:cNvPr>
            <p:cNvCxnSpPr>
              <a:cxnSpLocks/>
              <a:stCxn id="12" idx="1"/>
              <a:endCxn id="21" idx="3"/>
            </p:cNvCxnSpPr>
            <p:nvPr/>
          </p:nvCxnSpPr>
          <p:spPr>
            <a:xfrm flipH="1" flipV="1">
              <a:off x="4496190" y="4199212"/>
              <a:ext cx="677666" cy="4471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324EAC2C-A244-42F2-ADA6-9E5E3C5A47CD}"/>
                </a:ext>
              </a:extLst>
            </p:cNvPr>
            <p:cNvSpPr txBox="1"/>
            <p:nvPr/>
          </p:nvSpPr>
          <p:spPr>
            <a:xfrm>
              <a:off x="971239" y="4559350"/>
              <a:ext cx="1107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generates</a:t>
              </a:r>
            </a:p>
          </p:txBody>
        </p:sp>
        <p:cxnSp>
          <p:nvCxnSpPr>
            <p:cNvPr id="28" name="Verbinder: gewinkelt 27">
              <a:extLst>
                <a:ext uri="{FF2B5EF4-FFF2-40B4-BE49-F238E27FC236}">
                  <a16:creationId xmlns:a16="http://schemas.microsoft.com/office/drawing/2014/main" id="{56EDC5AC-6E88-4673-B8F1-EC16ACA18EAF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1525205" y="4968748"/>
              <a:ext cx="531390" cy="399387"/>
            </a:xfrm>
            <a:prstGeom prst="bentConnector3">
              <a:avLst>
                <a:gd name="adj1" fmla="val 1006"/>
              </a:avLst>
            </a:prstGeom>
            <a:ln>
              <a:miter lim="800000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545E022-87F1-45A2-80DF-FE650C42C566}"/>
                </a:ext>
              </a:extLst>
            </p:cNvPr>
            <p:cNvSpPr txBox="1"/>
            <p:nvPr/>
          </p:nvSpPr>
          <p:spPr>
            <a:xfrm>
              <a:off x="1425331" y="2949754"/>
              <a:ext cx="1259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Create user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5473F9E-BFC4-4CA1-AFE4-407578737085}"/>
                </a:ext>
              </a:extLst>
            </p:cNvPr>
            <p:cNvSpPr/>
            <p:nvPr/>
          </p:nvSpPr>
          <p:spPr>
            <a:xfrm>
              <a:off x="1420283" y="3304684"/>
              <a:ext cx="38927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+       create virtual python environment</a:t>
              </a:r>
            </a:p>
          </p:txBody>
        </p:sp>
      </p:grpSp>
      <p:sp>
        <p:nvSpPr>
          <p:cNvPr id="32" name="Rechteck: diagonal liegende Ecken abgeschnitten 31">
            <a:extLst>
              <a:ext uri="{FF2B5EF4-FFF2-40B4-BE49-F238E27FC236}">
                <a16:creationId xmlns:a16="http://schemas.microsoft.com/office/drawing/2014/main" id="{77A06D9E-EEE3-425B-BF94-273ACE1E66EA}"/>
              </a:ext>
            </a:extLst>
          </p:cNvPr>
          <p:cNvSpPr/>
          <p:nvPr/>
        </p:nvSpPr>
        <p:spPr>
          <a:xfrm>
            <a:off x="6520626" y="759622"/>
            <a:ext cx="5509214" cy="5570696"/>
          </a:xfrm>
          <a:prstGeom prst="snip2DiagRect">
            <a:avLst>
              <a:gd name="adj1" fmla="val 0"/>
              <a:gd name="adj2" fmla="val 785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r>
              <a:rPr lang="en-GB" sz="1200" dirty="0">
                <a:latin typeface="Lucida Console" panose="020B0609040504020204" pitchFamily="49" charset="0"/>
              </a:rPr>
              <a:t>FROM python:3.11-slim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compile </a:t>
            </a:r>
            <a:r>
              <a:rPr lang="en-GB" sz="1200" dirty="0" err="1">
                <a:latin typeface="Lucida Console" panose="020B0609040504020204" pitchFamily="49" charset="0"/>
              </a:rPr>
              <a:t>eccodes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COPY dockerfiles/provision.eccodes.sh .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bash ./provision. eccodes.sh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RUN </a:t>
            </a:r>
            <a:r>
              <a:rPr lang="en-GB" sz="1200" dirty="0" err="1">
                <a:latin typeface="Lucida Console" panose="020B0609040504020204" pitchFamily="49" charset="0"/>
              </a:rPr>
              <a:t>useradd</a:t>
            </a:r>
            <a:r>
              <a:rPr lang="en-GB" sz="1200" dirty="0">
                <a:latin typeface="Lucida Console" panose="020B0609040504020204" pitchFamily="49" charset="0"/>
              </a:rPr>
              <a:t> -</a:t>
            </a:r>
            <a:r>
              <a:rPr lang="en-GB" sz="1200" dirty="0" err="1">
                <a:latin typeface="Lucida Console" panose="020B0609040504020204" pitchFamily="49" charset="0"/>
              </a:rPr>
              <a:t>ms</a:t>
            </a:r>
            <a:r>
              <a:rPr lang="en-GB" sz="1200" dirty="0">
                <a:latin typeface="Lucida Console" panose="020B0609040504020204" pitchFamily="49" charset="0"/>
              </a:rPr>
              <a:t> /bin/bash user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USER </a:t>
            </a:r>
            <a:r>
              <a:rPr lang="en-GB" sz="1200" dirty="0" err="1">
                <a:latin typeface="Lucida Console" panose="020B0609040504020204" pitchFamily="49" charset="0"/>
              </a:rPr>
              <a:t>user</a:t>
            </a:r>
            <a:endParaRPr lang="en-GB" sz="1200" dirty="0">
              <a:latin typeface="Lucida Console" panose="020B0609040504020204" pitchFamily="49" charset="0"/>
            </a:endParaRP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WORKDIR /home/user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ENV VIRTUAL_ENV=/home/user/</a:t>
            </a:r>
            <a:r>
              <a:rPr lang="en-GB" sz="1200" dirty="0" err="1">
                <a:latin typeface="Lucida Console" panose="020B0609040504020204" pitchFamily="49" charset="0"/>
              </a:rPr>
              <a:t>venv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ENV PATH="$VIRTUAL_ENV/bin:$PATH"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create a new virtual environment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cd /home/user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python3 -m </a:t>
            </a:r>
            <a:r>
              <a:rPr lang="en-GB" sz="1200" dirty="0" err="1">
                <a:latin typeface="Lucida Console" panose="020B0609040504020204" pitchFamily="49" charset="0"/>
              </a:rPr>
              <a:t>venv</a:t>
            </a:r>
            <a:r>
              <a:rPr lang="en-GB" sz="1200" dirty="0">
                <a:latin typeface="Lucida Console" panose="020B0609040504020204" pitchFamily="49" charset="0"/>
              </a:rPr>
              <a:t> --system-site-packages $VIRTUAL_ENV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install </a:t>
            </a:r>
            <a:r>
              <a:rPr lang="en-GB" sz="1200" dirty="0" err="1">
                <a:latin typeface="Lucida Console" panose="020B0609040504020204" pitchFamily="49" charset="0"/>
              </a:rPr>
              <a:t>pytorch</a:t>
            </a:r>
            <a:r>
              <a:rPr lang="en-GB" sz="1200" dirty="0">
                <a:latin typeface="Lucida Console" panose="020B0609040504020204" pitchFamily="49" charset="0"/>
              </a:rPr>
              <a:t> for CUDA (Nvidia)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pip install --upgrade pip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pip install --no-cache-</a:t>
            </a:r>
            <a:r>
              <a:rPr lang="en-GB" sz="1200" dirty="0" err="1">
                <a:latin typeface="Lucida Console" panose="020B0609040504020204" pitchFamily="49" charset="0"/>
              </a:rPr>
              <a:t>dir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torch==2.1.1+cu118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</a:t>
            </a:r>
            <a:r>
              <a:rPr lang="en-GB" sz="1200" dirty="0" err="1">
                <a:latin typeface="Lucida Console" panose="020B0609040504020204" pitchFamily="49" charset="0"/>
              </a:rPr>
              <a:t>torchvision</a:t>
            </a:r>
            <a:r>
              <a:rPr lang="en-GB" sz="1200" dirty="0">
                <a:latin typeface="Lucida Console" panose="020B0609040504020204" pitchFamily="49" charset="0"/>
              </a:rPr>
              <a:t>==0.16.1+cu118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--extra-index-</a:t>
            </a:r>
            <a:r>
              <a:rPr lang="en-GB" sz="1200" dirty="0" err="1">
                <a:latin typeface="Lucida Console" panose="020B0609040504020204" pitchFamily="49" charset="0"/>
              </a:rPr>
              <a:t>url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   https://download.pytorch.org/whl/cu118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RUN git clone "$ML_REPO" /home/user/</a:t>
            </a:r>
            <a:r>
              <a:rPr lang="en-GB" sz="1200" dirty="0" err="1">
                <a:latin typeface="Lucida Console" panose="020B0609040504020204" pitchFamily="49" charset="0"/>
              </a:rPr>
              <a:t>ml_model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pip install -r /home/user/</a:t>
            </a:r>
            <a:r>
              <a:rPr lang="en-GB" sz="1200" dirty="0" err="1">
                <a:latin typeface="Lucida Console" panose="020B0609040504020204" pitchFamily="49" charset="0"/>
              </a:rPr>
              <a:t>ml_model</a:t>
            </a:r>
            <a:r>
              <a:rPr lang="en-GB" sz="1200" dirty="0">
                <a:latin typeface="Lucida Console" panose="020B0609040504020204" pitchFamily="49" charset="0"/>
              </a:rPr>
              <a:t>/requirements.txt</a:t>
            </a:r>
          </a:p>
        </p:txBody>
      </p:sp>
      <p:pic>
        <p:nvPicPr>
          <p:cNvPr id="35" name="Picture 2" descr="Docker full logo transparent PNG - StickPNG">
            <a:extLst>
              <a:ext uri="{FF2B5EF4-FFF2-40B4-BE49-F238E27FC236}">
                <a16:creationId xmlns:a16="http://schemas.microsoft.com/office/drawing/2014/main" id="{C6D8835B-CCA9-434A-B491-D87451DA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261" y="691126"/>
            <a:ext cx="1125042" cy="105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F3EF818C-B3D5-4BED-B765-1D929C02223B}"/>
              </a:ext>
            </a:extLst>
          </p:cNvPr>
          <p:cNvSpPr txBox="1"/>
          <p:nvPr/>
        </p:nvSpPr>
        <p:spPr>
          <a:xfrm>
            <a:off x="9986973" y="6053693"/>
            <a:ext cx="208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Simplified </a:t>
            </a:r>
            <a:r>
              <a:rPr lang="en-GB" i="1" dirty="0" err="1"/>
              <a:t>Dockerfile</a:t>
            </a:r>
            <a:endParaRPr lang="en-GB" i="1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BE0E9C5-219D-41E6-B8E3-7D09AFCF5671}"/>
              </a:ext>
            </a:extLst>
          </p:cNvPr>
          <p:cNvGrpSpPr/>
          <p:nvPr/>
        </p:nvGrpSpPr>
        <p:grpSpPr>
          <a:xfrm>
            <a:off x="4794454" y="5416049"/>
            <a:ext cx="1399093" cy="1372602"/>
            <a:chOff x="4599963" y="4979527"/>
            <a:chExt cx="1721802" cy="1778972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036C292-1DDB-4113-B9AB-95CFB8E2C0B6}"/>
                </a:ext>
              </a:extLst>
            </p:cNvPr>
            <p:cNvSpPr/>
            <p:nvPr/>
          </p:nvSpPr>
          <p:spPr>
            <a:xfrm>
              <a:off x="4599963" y="4979527"/>
              <a:ext cx="1721802" cy="177897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Model Registry</a:t>
              </a:r>
            </a:p>
            <a:p>
              <a:pPr algn="ctr"/>
              <a:endParaRPr lang="en-GB" dirty="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4D5B1343-881A-4751-A61B-11BEFA79CA68}"/>
                </a:ext>
              </a:extLst>
            </p:cNvPr>
            <p:cNvSpPr/>
            <p:nvPr/>
          </p:nvSpPr>
          <p:spPr>
            <a:xfrm>
              <a:off x="4839598" y="6096701"/>
              <a:ext cx="1242532" cy="3678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Weights</a:t>
              </a:r>
            </a:p>
          </p:txBody>
        </p:sp>
      </p:grp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62254753-45B2-4E45-BF30-C9FE841D52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5485" y="5396250"/>
            <a:ext cx="317590" cy="17297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1E428BC-5444-4E7D-9193-CE59ADD6D2F7}"/>
              </a:ext>
            </a:extLst>
          </p:cNvPr>
          <p:cNvSpPr txBox="1"/>
          <p:nvPr/>
        </p:nvSpPr>
        <p:spPr>
          <a:xfrm>
            <a:off x="3227823" y="612156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use</a:t>
            </a:r>
          </a:p>
        </p:txBody>
      </p:sp>
    </p:spTree>
    <p:extLst>
      <p:ext uri="{BB962C8B-B14F-4D97-AF65-F5344CB8AC3E}">
        <p14:creationId xmlns:p14="http://schemas.microsoft.com/office/powerpoint/2010/main" val="2420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F6C491-DED0-479A-83B2-D0D88B55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56AAD1-CD6E-408D-B85A-AFDAC0704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BEACFD-8BFA-4A3F-BB2C-2031A5D9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1F58B0-B988-4BA4-B3C7-48CF11C54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C8284B-55EB-4378-8802-F4E927A3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Rechteck: diagonal liegende Ecken abgeschnitten 6">
            <a:extLst>
              <a:ext uri="{FF2B5EF4-FFF2-40B4-BE49-F238E27FC236}">
                <a16:creationId xmlns:a16="http://schemas.microsoft.com/office/drawing/2014/main" id="{0175984D-3C22-4E05-BDE2-D4EB9445216A}"/>
              </a:ext>
            </a:extLst>
          </p:cNvPr>
          <p:cNvSpPr/>
          <p:nvPr/>
        </p:nvSpPr>
        <p:spPr>
          <a:xfrm>
            <a:off x="1142176" y="236695"/>
            <a:ext cx="9259652" cy="6167558"/>
          </a:xfrm>
          <a:prstGeom prst="snip2DiagRect">
            <a:avLst>
              <a:gd name="adj1" fmla="val 0"/>
              <a:gd name="adj2" fmla="val 785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r>
              <a:rPr lang="en-GB" sz="1200" dirty="0">
                <a:latin typeface="Lucida Console" panose="020B0609040504020204" pitchFamily="49" charset="0"/>
              </a:rPr>
              <a:t>set -e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apt-get update &amp;&amp; apt-get install -y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wget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python3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gcc</a:t>
            </a:r>
            <a:r>
              <a:rPr lang="en-GB" sz="1200" dirty="0">
                <a:latin typeface="Lucida Console" panose="020B0609040504020204" pitchFamily="49" charset="0"/>
              </a:rPr>
              <a:t> g++ </a:t>
            </a:r>
            <a:r>
              <a:rPr lang="en-GB" sz="1200" dirty="0" err="1">
                <a:latin typeface="Lucida Console" panose="020B0609040504020204" pitchFamily="49" charset="0"/>
              </a:rPr>
              <a:t>gfortran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libc</a:t>
            </a:r>
            <a:r>
              <a:rPr lang="en-GB" sz="1200" dirty="0">
                <a:latin typeface="Lucida Console" panose="020B0609040504020204" pitchFamily="49" charset="0"/>
              </a:rPr>
              <a:t>-dev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python3-dev python3-venv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git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cmake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make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libaec</a:t>
            </a:r>
            <a:r>
              <a:rPr lang="en-GB" sz="1200" dirty="0">
                <a:latin typeface="Lucida Console" panose="020B0609040504020204" pitchFamily="49" charset="0"/>
              </a:rPr>
              <a:t>-dev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perl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rm -rf /var/lib/apt/lists/*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 err="1">
                <a:latin typeface="Lucida Console" panose="020B0609040504020204" pitchFamily="49" charset="0"/>
              </a:rPr>
              <a:t>wget</a:t>
            </a:r>
            <a:r>
              <a:rPr lang="en-GB" sz="1200" dirty="0">
                <a:latin typeface="Lucida Console" panose="020B0609040504020204" pitchFamily="49" charset="0"/>
              </a:rPr>
              <a:t> -q https://confluence.ecmwf.int/download/attachments/45757960/eccodes-2.33.0-Source.tar.gz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tar </a:t>
            </a:r>
            <a:r>
              <a:rPr lang="en-GB" sz="1200" dirty="0" err="1">
                <a:latin typeface="Lucida Console" panose="020B0609040504020204" pitchFamily="49" charset="0"/>
              </a:rPr>
              <a:t>xzf</a:t>
            </a:r>
            <a:r>
              <a:rPr lang="en-GB" sz="1200" dirty="0">
                <a:latin typeface="Lucida Console" panose="020B0609040504020204" pitchFamily="49" charset="0"/>
              </a:rPr>
              <a:t> eccodes-2.33.0-Source.tar.gz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rm eccodes-2.33.0-Source.tar.gz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cd eccodes-2.33.0-Source &amp;&amp; </a:t>
            </a:r>
            <a:r>
              <a:rPr lang="en-GB" sz="1200" dirty="0" err="1">
                <a:latin typeface="Lucida Console" panose="020B0609040504020204" pitchFamily="49" charset="0"/>
              </a:rPr>
              <a:t>mkdir</a:t>
            </a:r>
            <a:r>
              <a:rPr lang="en-GB" sz="1200" dirty="0">
                <a:latin typeface="Lucida Console" panose="020B0609040504020204" pitchFamily="49" charset="0"/>
              </a:rPr>
              <a:t> build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cd build &amp;&amp; </a:t>
            </a:r>
            <a:r>
              <a:rPr lang="en-GB" sz="1200" dirty="0" err="1">
                <a:latin typeface="Lucida Console" panose="020B0609040504020204" pitchFamily="49" charset="0"/>
              </a:rPr>
              <a:t>cmake</a:t>
            </a:r>
            <a:r>
              <a:rPr lang="en-GB" sz="1200" dirty="0">
                <a:latin typeface="Lucida Console" panose="020B0609040504020204" pitchFamily="49" charset="0"/>
              </a:rPr>
              <a:t> .. -DCMAKE_INSTALL_MESSAGE=NEVER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make -j$(grep processor /proc/</a:t>
            </a:r>
            <a:r>
              <a:rPr lang="en-GB" sz="1200" dirty="0" err="1">
                <a:latin typeface="Lucida Console" panose="020B0609040504020204" pitchFamily="49" charset="0"/>
              </a:rPr>
              <a:t>cpuinfo</a:t>
            </a:r>
            <a:r>
              <a:rPr lang="en-GB" sz="1200" dirty="0">
                <a:latin typeface="Lucida Console" panose="020B0609040504020204" pitchFamily="49" charset="0"/>
              </a:rPr>
              <a:t> | </a:t>
            </a:r>
            <a:r>
              <a:rPr lang="en-GB" sz="1200" dirty="0" err="1">
                <a:latin typeface="Lucida Console" panose="020B0609040504020204" pitchFamily="49" charset="0"/>
              </a:rPr>
              <a:t>wc</a:t>
            </a:r>
            <a:r>
              <a:rPr lang="en-GB" sz="1200" dirty="0">
                <a:latin typeface="Lucida Console" panose="020B0609040504020204" pitchFamily="49" charset="0"/>
              </a:rPr>
              <a:t> -l)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make install VERBOSE=0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cd ../../ &amp;&amp; rm -rf eccodes-2.33.0-Source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clean up packages that were used only for this build process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apt-get remove -y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gcc</a:t>
            </a:r>
            <a:r>
              <a:rPr lang="en-GB" sz="1200" dirty="0">
                <a:latin typeface="Lucida Console" panose="020B0609040504020204" pitchFamily="49" charset="0"/>
              </a:rPr>
              <a:t> g++ </a:t>
            </a:r>
            <a:r>
              <a:rPr lang="en-GB" sz="1200" dirty="0" err="1">
                <a:latin typeface="Lucida Console" panose="020B0609040504020204" pitchFamily="49" charset="0"/>
              </a:rPr>
              <a:t>gfortran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libc</a:t>
            </a:r>
            <a:r>
              <a:rPr lang="en-GB" sz="1200" dirty="0">
                <a:latin typeface="Lucida Console" panose="020B0609040504020204" pitchFamily="49" charset="0"/>
              </a:rPr>
              <a:t>-dev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apt </a:t>
            </a:r>
            <a:r>
              <a:rPr lang="en-GB" sz="1200" dirty="0" err="1">
                <a:latin typeface="Lucida Console" panose="020B0609040504020204" pitchFamily="49" charset="0"/>
              </a:rPr>
              <a:t>autoremove</a:t>
            </a:r>
            <a:r>
              <a:rPr lang="en-GB" sz="1200" dirty="0">
                <a:latin typeface="Lucida Console" panose="020B0609040504020204" pitchFamily="49" charset="0"/>
              </a:rPr>
              <a:t> -y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rm -rf /var/lib/apt/lists/*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623C4FF-707C-4C46-8A7B-3C55B3394353}"/>
              </a:ext>
            </a:extLst>
          </p:cNvPr>
          <p:cNvSpPr/>
          <p:nvPr/>
        </p:nvSpPr>
        <p:spPr>
          <a:xfrm>
            <a:off x="424332" y="136525"/>
            <a:ext cx="2166106" cy="3693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b="1" dirty="0"/>
              <a:t>provision.eccodes.sh</a:t>
            </a:r>
          </a:p>
        </p:txBody>
      </p:sp>
    </p:spTree>
    <p:extLst>
      <p:ext uri="{BB962C8B-B14F-4D97-AF65-F5344CB8AC3E}">
        <p14:creationId xmlns:p14="http://schemas.microsoft.com/office/powerpoint/2010/main" val="1232952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21CB7-A5A2-4EF9-B43E-E36E0380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Comparison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701A1C-9E5D-4CEA-A42E-69500BD96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Numerical Model: Compiled Binary + O(10) libraries (shared objects)</a:t>
            </a:r>
          </a:p>
          <a:p>
            <a:r>
              <a:rPr lang="en-GB" dirty="0"/>
              <a:t>ML Model: Python environment with O(10 000) modules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55A901-A141-4783-B182-87CB453B5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0000"/>
            <a:ext cx="2743200" cy="365125"/>
          </a:xfrm>
        </p:spPr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DB20FC-6BF2-4390-913A-4E040291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98A661-504A-4B51-A501-D849E9F4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000"/>
            <a:ext cx="2743200" cy="365125"/>
          </a:xfrm>
        </p:spPr>
        <p:txBody>
          <a:bodyPr/>
          <a:lstStyle/>
          <a:p>
            <a:fld id="{C7AA53B9-472A-452D-85DC-3848F0CED037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Rechteck: diagonal liegende Ecken abgeschnitten 6">
            <a:extLst>
              <a:ext uri="{FF2B5EF4-FFF2-40B4-BE49-F238E27FC236}">
                <a16:creationId xmlns:a16="http://schemas.microsoft.com/office/drawing/2014/main" id="{577F2B04-4F05-4F6F-B26D-8338D50C0EED}"/>
              </a:ext>
            </a:extLst>
          </p:cNvPr>
          <p:cNvSpPr/>
          <p:nvPr/>
        </p:nvSpPr>
        <p:spPr>
          <a:xfrm>
            <a:off x="838200" y="2719480"/>
            <a:ext cx="3919402" cy="3258013"/>
          </a:xfrm>
          <a:prstGeom prst="snip2DiagRect">
            <a:avLst>
              <a:gd name="adj1" fmla="val 0"/>
              <a:gd name="adj2" fmla="val 785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tIns="0" rIns="0" bIns="0">
            <a:noAutofit/>
          </a:bodyPr>
          <a:lstStyle/>
          <a:p>
            <a:r>
              <a:rPr lang="en-GB" sz="1200" dirty="0">
                <a:latin typeface="Lucida Console" panose="020B0609040504020204" pitchFamily="49" charset="0"/>
              </a:rPr>
              <a:t>FROM </a:t>
            </a:r>
            <a:r>
              <a:rPr lang="en-US" sz="1200" dirty="0">
                <a:latin typeface="Lucida Console" panose="020B0609040504020204" pitchFamily="49" charset="0"/>
              </a:rPr>
              <a:t>ubuntu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install compiler and requirements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apt-get update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apt-get install -y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gcc</a:t>
            </a:r>
            <a:r>
              <a:rPr lang="en-GB" sz="1200" dirty="0">
                <a:latin typeface="Lucida Console" panose="020B0609040504020204" pitchFamily="49" charset="0"/>
              </a:rPr>
              <a:t> g++ </a:t>
            </a:r>
            <a:r>
              <a:rPr lang="en-GB" sz="1200" dirty="0" err="1">
                <a:latin typeface="Lucida Console" panose="020B0609040504020204" pitchFamily="49" charset="0"/>
              </a:rPr>
              <a:t>gfortran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</a:t>
            </a:r>
            <a:r>
              <a:rPr lang="en-GB" sz="1200" dirty="0" err="1">
                <a:latin typeface="Lucida Console" panose="020B0609040504020204" pitchFamily="49" charset="0"/>
              </a:rPr>
              <a:t>libc</a:t>
            </a:r>
            <a:r>
              <a:rPr lang="en-GB" sz="1200" dirty="0">
                <a:latin typeface="Lucida Console" panose="020B0609040504020204" pitchFamily="49" charset="0"/>
              </a:rPr>
              <a:t>-dev </a:t>
            </a:r>
            <a:r>
              <a:rPr lang="en-GB" sz="1200" dirty="0" err="1">
                <a:latin typeface="Lucida Console" panose="020B0609040504020204" pitchFamily="49" charset="0"/>
              </a:rPr>
              <a:t>libnetcdff</a:t>
            </a:r>
            <a:r>
              <a:rPr lang="en-GB" sz="1200" dirty="0">
                <a:latin typeface="Lucida Console" panose="020B0609040504020204" pitchFamily="49" charset="0"/>
              </a:rPr>
              <a:t>-dev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rm -rf /var/lib/apt/lists/*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RUN git clone "$MODEL_REPO" /</a:t>
            </a:r>
            <a:r>
              <a:rPr lang="en-GB" sz="1200" dirty="0" err="1">
                <a:latin typeface="Lucida Console" panose="020B0609040504020204" pitchFamily="49" charset="0"/>
              </a:rPr>
              <a:t>tmp</a:t>
            </a:r>
            <a:r>
              <a:rPr lang="en-GB" sz="1200" dirty="0">
                <a:latin typeface="Lucida Console" panose="020B0609040504020204" pitchFamily="49" charset="0"/>
              </a:rPr>
              <a:t>/model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get other prerequisites 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COPY scripts/* /</a:t>
            </a:r>
            <a:r>
              <a:rPr lang="en-GB" sz="1200" dirty="0" err="1">
                <a:latin typeface="Lucida Console" panose="020B0609040504020204" pitchFamily="49" charset="0"/>
              </a:rPr>
              <a:t>tmp</a:t>
            </a:r>
            <a:r>
              <a:rPr lang="en-GB" sz="1200" dirty="0">
                <a:latin typeface="Lucida Console" panose="020B0609040504020204" pitchFamily="49" charset="0"/>
              </a:rPr>
              <a:t>/scripts/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RUN cd /</a:t>
            </a:r>
            <a:r>
              <a:rPr lang="en-GB" sz="1200" dirty="0" err="1">
                <a:latin typeface="Lucida Console" panose="020B0609040504020204" pitchFamily="49" charset="0"/>
              </a:rPr>
              <a:t>tmp</a:t>
            </a:r>
            <a:r>
              <a:rPr lang="en-GB" sz="1200" dirty="0">
                <a:latin typeface="Lucida Console" panose="020B0609040504020204" pitchFamily="49" charset="0"/>
              </a:rPr>
              <a:t>/model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&amp;&amp; /tmp/scripts/build_model.sh</a:t>
            </a:r>
          </a:p>
        </p:txBody>
      </p:sp>
      <p:sp>
        <p:nvSpPr>
          <p:cNvPr id="8" name="Rechteck: diagonal liegende Ecken abgeschnitten 7">
            <a:extLst>
              <a:ext uri="{FF2B5EF4-FFF2-40B4-BE49-F238E27FC236}">
                <a16:creationId xmlns:a16="http://schemas.microsoft.com/office/drawing/2014/main" id="{17395AB6-7434-45E9-8540-F8E807FBEDB4}"/>
              </a:ext>
            </a:extLst>
          </p:cNvPr>
          <p:cNvSpPr/>
          <p:nvPr/>
        </p:nvSpPr>
        <p:spPr>
          <a:xfrm>
            <a:off x="6495226" y="2719480"/>
            <a:ext cx="5509214" cy="5570696"/>
          </a:xfrm>
          <a:prstGeom prst="snip2DiagRect">
            <a:avLst>
              <a:gd name="adj1" fmla="val 0"/>
              <a:gd name="adj2" fmla="val 785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r>
              <a:rPr lang="en-GB" sz="1200" dirty="0">
                <a:latin typeface="Lucida Console" panose="020B0609040504020204" pitchFamily="49" charset="0"/>
              </a:rPr>
              <a:t>FROM python:3.11-slim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compile </a:t>
            </a:r>
            <a:r>
              <a:rPr lang="en-GB" sz="1200" dirty="0" err="1">
                <a:latin typeface="Lucida Console" panose="020B0609040504020204" pitchFamily="49" charset="0"/>
              </a:rPr>
              <a:t>eccodes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COPY dockerfiles/provision.eccodes.sh .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bash ./provision. eccodes.sh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RUN </a:t>
            </a:r>
            <a:r>
              <a:rPr lang="en-GB" sz="1200" dirty="0" err="1">
                <a:latin typeface="Lucida Console" panose="020B0609040504020204" pitchFamily="49" charset="0"/>
              </a:rPr>
              <a:t>useradd</a:t>
            </a:r>
            <a:r>
              <a:rPr lang="en-GB" sz="1200" dirty="0">
                <a:latin typeface="Lucida Console" panose="020B0609040504020204" pitchFamily="49" charset="0"/>
              </a:rPr>
              <a:t> -</a:t>
            </a:r>
            <a:r>
              <a:rPr lang="en-GB" sz="1200" dirty="0" err="1">
                <a:latin typeface="Lucida Console" panose="020B0609040504020204" pitchFamily="49" charset="0"/>
              </a:rPr>
              <a:t>ms</a:t>
            </a:r>
            <a:r>
              <a:rPr lang="en-GB" sz="1200" dirty="0">
                <a:latin typeface="Lucida Console" panose="020B0609040504020204" pitchFamily="49" charset="0"/>
              </a:rPr>
              <a:t> /bin/bash user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USER </a:t>
            </a:r>
            <a:r>
              <a:rPr lang="en-GB" sz="1200" dirty="0" err="1">
                <a:latin typeface="Lucida Console" panose="020B0609040504020204" pitchFamily="49" charset="0"/>
              </a:rPr>
              <a:t>user</a:t>
            </a:r>
            <a:endParaRPr lang="en-GB" sz="1200" dirty="0">
              <a:latin typeface="Lucida Console" panose="020B0609040504020204" pitchFamily="49" charset="0"/>
            </a:endParaRP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WORKDIR /home/user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ENV VIRTUAL_ENV=/home/user/</a:t>
            </a:r>
            <a:r>
              <a:rPr lang="en-GB" sz="1200" dirty="0" err="1">
                <a:latin typeface="Lucida Console" panose="020B0609040504020204" pitchFamily="49" charset="0"/>
              </a:rPr>
              <a:t>venv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ENV PATH="$VIRTUAL_ENV/bin:$PATH"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create a new virtual environment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cd /home/user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python3 -m </a:t>
            </a:r>
            <a:r>
              <a:rPr lang="en-GB" sz="1200" dirty="0" err="1">
                <a:latin typeface="Lucida Console" panose="020B0609040504020204" pitchFamily="49" charset="0"/>
              </a:rPr>
              <a:t>venv</a:t>
            </a:r>
            <a:r>
              <a:rPr lang="en-GB" sz="1200" dirty="0">
                <a:latin typeface="Lucida Console" panose="020B0609040504020204" pitchFamily="49" charset="0"/>
              </a:rPr>
              <a:t> --system-site-packages $VIRTUAL_ENV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install </a:t>
            </a:r>
            <a:r>
              <a:rPr lang="en-GB" sz="1200" dirty="0" err="1">
                <a:latin typeface="Lucida Console" panose="020B0609040504020204" pitchFamily="49" charset="0"/>
              </a:rPr>
              <a:t>pytorch</a:t>
            </a:r>
            <a:r>
              <a:rPr lang="en-GB" sz="1200" dirty="0">
                <a:latin typeface="Lucida Console" panose="020B0609040504020204" pitchFamily="49" charset="0"/>
              </a:rPr>
              <a:t> for CUDA (Nvidia)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pip install --upgrade pip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pip install --no-cache-</a:t>
            </a:r>
            <a:r>
              <a:rPr lang="en-GB" sz="1200" dirty="0" err="1">
                <a:latin typeface="Lucida Console" panose="020B0609040504020204" pitchFamily="49" charset="0"/>
              </a:rPr>
              <a:t>dir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torch==2.1.1+cu118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</a:t>
            </a:r>
            <a:r>
              <a:rPr lang="en-GB" sz="1200" dirty="0" err="1">
                <a:latin typeface="Lucida Console" panose="020B0609040504020204" pitchFamily="49" charset="0"/>
              </a:rPr>
              <a:t>torchvision</a:t>
            </a:r>
            <a:r>
              <a:rPr lang="en-GB" sz="1200" dirty="0">
                <a:latin typeface="Lucida Console" panose="020B0609040504020204" pitchFamily="49" charset="0"/>
              </a:rPr>
              <a:t>==0.16.1+cu118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--extra-index-</a:t>
            </a:r>
            <a:r>
              <a:rPr lang="en-GB" sz="1200" dirty="0" err="1">
                <a:latin typeface="Lucida Console" panose="020B0609040504020204" pitchFamily="49" charset="0"/>
              </a:rPr>
              <a:t>url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   https://download.pytorch.org/whl/cu118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RUN git clone "$ML_REPO" /home/user/</a:t>
            </a:r>
            <a:r>
              <a:rPr lang="en-GB" sz="1200" dirty="0" err="1">
                <a:latin typeface="Lucida Console" panose="020B0609040504020204" pitchFamily="49" charset="0"/>
              </a:rPr>
              <a:t>ml_model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pip install -r /home/user/</a:t>
            </a:r>
            <a:r>
              <a:rPr lang="en-GB" sz="1200" dirty="0" err="1">
                <a:latin typeface="Lucida Console" panose="020B0609040504020204" pitchFamily="49" charset="0"/>
              </a:rPr>
              <a:t>ml_model</a:t>
            </a:r>
            <a:r>
              <a:rPr lang="en-GB" sz="1200" dirty="0">
                <a:latin typeface="Lucida Console" panose="020B0609040504020204" pitchFamily="49" charset="0"/>
              </a:rPr>
              <a:t>/requirements.txt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7E2B08-E1C0-42B5-8264-3750698A693A}"/>
              </a:ext>
            </a:extLst>
          </p:cNvPr>
          <p:cNvSpPr txBox="1"/>
          <p:nvPr/>
        </p:nvSpPr>
        <p:spPr>
          <a:xfrm>
            <a:off x="0" y="6053693"/>
            <a:ext cx="220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Simplified </a:t>
            </a:r>
            <a:r>
              <a:rPr lang="en-GB" i="1" dirty="0" err="1"/>
              <a:t>Dockerfiles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50401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2687-244E-4948-AD85-CE18CA20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in Weather and Climate Applications and Services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1E2AF7-0563-4E24-8A88-E3E1D4CB1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1575"/>
            <a:ext cx="10967977" cy="53213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What is DevOps?</a:t>
            </a:r>
          </a:p>
          <a:p>
            <a:pPr marL="0" indent="0">
              <a:buNone/>
            </a:pPr>
            <a:r>
              <a:rPr lang="en-US" dirty="0"/>
              <a:t>DevOps is an approach that fosters collaboration between </a:t>
            </a:r>
            <a:r>
              <a:rPr lang="en-US" dirty="0">
                <a:highlight>
                  <a:srgbClr val="FFFF00"/>
                </a:highlight>
              </a:rPr>
              <a:t>development</a:t>
            </a:r>
            <a:r>
              <a:rPr lang="en-US" dirty="0"/>
              <a:t> (Dev) and </a:t>
            </a:r>
            <a:r>
              <a:rPr lang="en-US" dirty="0">
                <a:highlight>
                  <a:srgbClr val="FFFF00"/>
                </a:highlight>
              </a:rPr>
              <a:t>operations</a:t>
            </a:r>
            <a:r>
              <a:rPr lang="en-US" dirty="0"/>
              <a:t> (Ops) within an organization. The goal is to reduce the time from development to operation by enhancing communication, automation, and quality assurance.</a:t>
            </a:r>
          </a:p>
          <a:p>
            <a:pPr marL="0" indent="0">
              <a:buNone/>
            </a:pPr>
            <a:r>
              <a:rPr lang="en-US" b="1" dirty="0"/>
              <a:t>DevOps in Weather and Climate Applications and Services</a:t>
            </a:r>
          </a:p>
          <a:p>
            <a:pPr marL="0" indent="0">
              <a:buNone/>
            </a:pPr>
            <a:r>
              <a:rPr lang="en-US" dirty="0"/>
              <a:t>In the context of weather and climate applications and services, DevOps enables close collaboration between ML model developers and service operators. This ensures that models and systems are: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Accurately implemented </a:t>
            </a:r>
            <a:r>
              <a:rPr lang="en-US" dirty="0"/>
              <a:t>for operational use.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Supported by automated processes</a:t>
            </a:r>
            <a:r>
              <a:rPr lang="en-US" dirty="0"/>
              <a:t>, such as:</a:t>
            </a:r>
          </a:p>
          <a:p>
            <a:pPr marL="457200" lvl="1" indent="0">
              <a:buNone/>
            </a:pPr>
            <a:r>
              <a:rPr lang="en-US" b="1" dirty="0"/>
              <a:t>Data integration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Model training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Validation</a:t>
            </a:r>
            <a:endParaRPr lang="en-US" dirty="0"/>
          </a:p>
          <a:p>
            <a:pPr marL="457200" lvl="1" indent="0">
              <a:buNone/>
            </a:pPr>
            <a:r>
              <a:rPr lang="en-US" b="1" dirty="0"/>
              <a:t>Deployment</a:t>
            </a: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6A0ED-458A-4A58-95D9-C95ED07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5CFEC-9A12-4B2E-85CD-29DFD575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5F646-8F29-46C2-B283-AC8CD894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026" name="Picture 2" descr="File:Devops-toolchain.svg - Wikimedia Commons">
            <a:extLst>
              <a:ext uri="{FF2B5EF4-FFF2-40B4-BE49-F238E27FC236}">
                <a16:creationId xmlns:a16="http://schemas.microsoft.com/office/drawing/2014/main" id="{FE7EEA69-B7AE-4649-B98B-9C02FAF4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75" y="3885155"/>
            <a:ext cx="4360057" cy="24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83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21CB7-A5A2-4EF9-B43E-E36E0380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Comparison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701A1C-9E5D-4CEA-A42E-69500BD96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Numerical Model: Compiled Binary + O(10) libraries</a:t>
            </a:r>
          </a:p>
          <a:p>
            <a:r>
              <a:rPr lang="en-GB" dirty="0"/>
              <a:t>ML Model: Python environment with O(10 000) modules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55A901-A141-4783-B182-87CB453B5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0000"/>
            <a:ext cx="2743200" cy="365125"/>
          </a:xfrm>
        </p:spPr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DB20FC-6BF2-4390-913A-4E040291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98A661-504A-4B51-A501-D849E9F4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000"/>
            <a:ext cx="2743200" cy="365125"/>
          </a:xfrm>
        </p:spPr>
        <p:txBody>
          <a:bodyPr/>
          <a:lstStyle/>
          <a:p>
            <a:fld id="{C7AA53B9-472A-452D-85DC-3848F0CED037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Rechteck: diagonal liegende Ecken abgeschnitten 7">
            <a:extLst>
              <a:ext uri="{FF2B5EF4-FFF2-40B4-BE49-F238E27FC236}">
                <a16:creationId xmlns:a16="http://schemas.microsoft.com/office/drawing/2014/main" id="{17395AB6-7434-45E9-8540-F8E807FBEDB4}"/>
              </a:ext>
            </a:extLst>
          </p:cNvPr>
          <p:cNvSpPr/>
          <p:nvPr/>
        </p:nvSpPr>
        <p:spPr>
          <a:xfrm>
            <a:off x="6495226" y="992280"/>
            <a:ext cx="5509214" cy="5570696"/>
          </a:xfrm>
          <a:prstGeom prst="snip2DiagRect">
            <a:avLst>
              <a:gd name="adj1" fmla="val 0"/>
              <a:gd name="adj2" fmla="val 785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/>
          <a:p>
            <a:r>
              <a:rPr lang="en-GB" sz="1200" dirty="0">
                <a:latin typeface="Lucida Console" panose="020B0609040504020204" pitchFamily="49" charset="0"/>
              </a:rPr>
              <a:t>FROM python:3.11-slim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compile </a:t>
            </a:r>
            <a:r>
              <a:rPr lang="en-GB" sz="1200" dirty="0" err="1">
                <a:latin typeface="Lucida Console" panose="020B0609040504020204" pitchFamily="49" charset="0"/>
              </a:rPr>
              <a:t>eccodes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COPY dockerfiles/provision.eccodes.sh .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bash ./provision. eccodes.sh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RUN </a:t>
            </a:r>
            <a:r>
              <a:rPr lang="en-GB" sz="1200" dirty="0" err="1">
                <a:latin typeface="Lucida Console" panose="020B0609040504020204" pitchFamily="49" charset="0"/>
              </a:rPr>
              <a:t>useradd</a:t>
            </a:r>
            <a:r>
              <a:rPr lang="en-GB" sz="1200" dirty="0">
                <a:latin typeface="Lucida Console" panose="020B0609040504020204" pitchFamily="49" charset="0"/>
              </a:rPr>
              <a:t> -</a:t>
            </a:r>
            <a:r>
              <a:rPr lang="en-GB" sz="1200" dirty="0" err="1">
                <a:latin typeface="Lucida Console" panose="020B0609040504020204" pitchFamily="49" charset="0"/>
              </a:rPr>
              <a:t>ms</a:t>
            </a:r>
            <a:r>
              <a:rPr lang="en-GB" sz="1200" dirty="0">
                <a:latin typeface="Lucida Console" panose="020B0609040504020204" pitchFamily="49" charset="0"/>
              </a:rPr>
              <a:t> /bin/bash user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USER </a:t>
            </a:r>
            <a:r>
              <a:rPr lang="en-GB" sz="1200" dirty="0" err="1">
                <a:latin typeface="Lucida Console" panose="020B0609040504020204" pitchFamily="49" charset="0"/>
              </a:rPr>
              <a:t>user</a:t>
            </a:r>
            <a:endParaRPr lang="en-GB" sz="1200" dirty="0">
              <a:latin typeface="Lucida Console" panose="020B0609040504020204" pitchFamily="49" charset="0"/>
            </a:endParaRP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WORKDIR /home/user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ENV VIRTUAL_ENV=/home/user/</a:t>
            </a:r>
            <a:r>
              <a:rPr lang="en-GB" sz="1200" dirty="0" err="1">
                <a:latin typeface="Lucida Console" panose="020B0609040504020204" pitchFamily="49" charset="0"/>
              </a:rPr>
              <a:t>venv</a:t>
            </a:r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ENV PATH="$VIRTUAL_ENV/bin:$PATH"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create a new virtual environment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cd /home/user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python3 -m </a:t>
            </a:r>
            <a:r>
              <a:rPr lang="en-GB" sz="1200" dirty="0" err="1">
                <a:latin typeface="Lucida Console" panose="020B0609040504020204" pitchFamily="49" charset="0"/>
              </a:rPr>
              <a:t>venv</a:t>
            </a:r>
            <a:r>
              <a:rPr lang="en-GB" sz="1200" dirty="0">
                <a:latin typeface="Lucida Console" panose="020B0609040504020204" pitchFamily="49" charset="0"/>
              </a:rPr>
              <a:t> --system-site-packages $VIRTUAL_ENV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# install </a:t>
            </a:r>
            <a:r>
              <a:rPr lang="en-GB" sz="1200" dirty="0" err="1">
                <a:latin typeface="Lucida Console" panose="020B0609040504020204" pitchFamily="49" charset="0"/>
              </a:rPr>
              <a:t>pytorch</a:t>
            </a:r>
            <a:r>
              <a:rPr lang="en-GB" sz="1200" dirty="0">
                <a:latin typeface="Lucida Console" panose="020B0609040504020204" pitchFamily="49" charset="0"/>
              </a:rPr>
              <a:t> for CUDA (Nvidia)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RUN pip install --upgrade pip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pip install --no-cache-</a:t>
            </a:r>
            <a:r>
              <a:rPr lang="en-GB" sz="1200" dirty="0" err="1">
                <a:latin typeface="Lucida Console" panose="020B0609040504020204" pitchFamily="49" charset="0"/>
              </a:rPr>
              <a:t>dir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torch==2.1.1+cu118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</a:t>
            </a:r>
            <a:r>
              <a:rPr lang="en-GB" sz="1200" dirty="0" err="1">
                <a:latin typeface="Lucida Console" panose="020B0609040504020204" pitchFamily="49" charset="0"/>
              </a:rPr>
              <a:t>torchvision</a:t>
            </a:r>
            <a:r>
              <a:rPr lang="en-GB" sz="1200" dirty="0">
                <a:latin typeface="Lucida Console" panose="020B0609040504020204" pitchFamily="49" charset="0"/>
              </a:rPr>
              <a:t>==0.16.1+cu118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--extra-index-</a:t>
            </a:r>
            <a:r>
              <a:rPr lang="en-GB" sz="1200" dirty="0" err="1">
                <a:latin typeface="Lucida Console" panose="020B0609040504020204" pitchFamily="49" charset="0"/>
              </a:rPr>
              <a:t>url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          https://download.pytorch.org/whl/cu118</a:t>
            </a:r>
          </a:p>
          <a:p>
            <a:endParaRPr lang="en-GB" sz="1200" dirty="0">
              <a:latin typeface="Lucida Console" panose="020B0609040504020204" pitchFamily="49" charset="0"/>
            </a:endParaRPr>
          </a:p>
          <a:p>
            <a:r>
              <a:rPr lang="en-GB" sz="1200" dirty="0">
                <a:latin typeface="Lucida Console" panose="020B0609040504020204" pitchFamily="49" charset="0"/>
              </a:rPr>
              <a:t>RUN git clone "$ML_REPO" /home/user/</a:t>
            </a:r>
            <a:r>
              <a:rPr lang="en-GB" sz="1200" dirty="0" err="1">
                <a:latin typeface="Lucida Console" panose="020B0609040504020204" pitchFamily="49" charset="0"/>
              </a:rPr>
              <a:t>ml_model</a:t>
            </a:r>
            <a:r>
              <a:rPr lang="en-GB" sz="1200" dirty="0">
                <a:latin typeface="Lucida Console" panose="020B0609040504020204" pitchFamily="49" charset="0"/>
              </a:rPr>
              <a:t> \</a:t>
            </a:r>
          </a:p>
          <a:p>
            <a:r>
              <a:rPr lang="en-GB" sz="1200" dirty="0">
                <a:latin typeface="Lucida Console" panose="020B0609040504020204" pitchFamily="49" charset="0"/>
              </a:rPr>
              <a:t> &amp;&amp; pip install -r /home/user/</a:t>
            </a:r>
            <a:r>
              <a:rPr lang="en-GB" sz="1200" dirty="0" err="1">
                <a:latin typeface="Lucida Console" panose="020B0609040504020204" pitchFamily="49" charset="0"/>
              </a:rPr>
              <a:t>ml_model</a:t>
            </a:r>
            <a:r>
              <a:rPr lang="en-GB" sz="1200" dirty="0">
                <a:latin typeface="Lucida Console" panose="020B0609040504020204" pitchFamily="49" charset="0"/>
              </a:rPr>
              <a:t>/requirements.txt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7E2B08-E1C0-42B5-8264-3750698A693A}"/>
              </a:ext>
            </a:extLst>
          </p:cNvPr>
          <p:cNvSpPr txBox="1"/>
          <p:nvPr/>
        </p:nvSpPr>
        <p:spPr>
          <a:xfrm>
            <a:off x="0" y="6053693"/>
            <a:ext cx="220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Simplified </a:t>
            </a:r>
            <a:r>
              <a:rPr lang="en-GB" i="1" dirty="0" err="1"/>
              <a:t>Dockerfiles</a:t>
            </a:r>
            <a:endParaRPr lang="en-GB" i="1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35C024E6-32E1-429F-8987-1FD3148EC13F}"/>
              </a:ext>
            </a:extLst>
          </p:cNvPr>
          <p:cNvSpPr/>
          <p:nvPr/>
        </p:nvSpPr>
        <p:spPr>
          <a:xfrm>
            <a:off x="1102513" y="3221579"/>
            <a:ext cx="4343400" cy="174204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u="sng" dirty="0"/>
              <a:t>Note on Containerization:</a:t>
            </a:r>
          </a:p>
          <a:p>
            <a:pPr algn="ctr"/>
            <a:r>
              <a:rPr lang="en-GB" sz="2000" dirty="0"/>
              <a:t>Operators and developers can separate concerns in different container layers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81580B2-93EB-454F-ACFB-B6C30D4DCBC9}"/>
              </a:ext>
            </a:extLst>
          </p:cNvPr>
          <p:cNvCxnSpPr/>
          <p:nvPr/>
        </p:nvCxnSpPr>
        <p:spPr>
          <a:xfrm>
            <a:off x="10337786" y="1103120"/>
            <a:ext cx="0" cy="19812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D9FB062-866C-425C-B3E4-FD0D536CD5DD}"/>
              </a:ext>
            </a:extLst>
          </p:cNvPr>
          <p:cNvCxnSpPr>
            <a:cxnSpLocks/>
          </p:cNvCxnSpPr>
          <p:nvPr/>
        </p:nvCxnSpPr>
        <p:spPr>
          <a:xfrm>
            <a:off x="10337786" y="3128770"/>
            <a:ext cx="0" cy="265009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189E993-BCDA-4B07-9ACD-F960046EADA1}"/>
              </a:ext>
            </a:extLst>
          </p:cNvPr>
          <p:cNvCxnSpPr>
            <a:cxnSpLocks/>
          </p:cNvCxnSpPr>
          <p:nvPr/>
        </p:nvCxnSpPr>
        <p:spPr>
          <a:xfrm flipV="1">
            <a:off x="10337786" y="5815376"/>
            <a:ext cx="0" cy="64898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8C2F935-DBA6-4B33-856C-8E716C1F026C}"/>
              </a:ext>
            </a:extLst>
          </p:cNvPr>
          <p:cNvSpPr txBox="1"/>
          <p:nvPr/>
        </p:nvSpPr>
        <p:spPr>
          <a:xfrm>
            <a:off x="10404766" y="190905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SYTEM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A4E444D-AD4B-49E4-83F7-B3D5F27687BB}"/>
              </a:ext>
            </a:extLst>
          </p:cNvPr>
          <p:cNvSpPr txBox="1"/>
          <p:nvPr/>
        </p:nvSpPr>
        <p:spPr>
          <a:xfrm>
            <a:off x="10404766" y="3446270"/>
            <a:ext cx="169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 </a:t>
            </a:r>
            <a:r>
              <a:rPr lang="en-GB" dirty="0" err="1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Pytorch</a:t>
            </a:r>
            <a:endParaRPr lang="en-GB" dirty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GB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CF43AD3-FD09-4914-8D93-DF4DC751D4EE}"/>
              </a:ext>
            </a:extLst>
          </p:cNvPr>
          <p:cNvSpPr txBox="1"/>
          <p:nvPr/>
        </p:nvSpPr>
        <p:spPr>
          <a:xfrm>
            <a:off x="10404766" y="5684361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16258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21CB7-A5A2-4EF9-B43E-E36E0380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Ops Implications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701A1C-9E5D-4CEA-A42E-69500BD96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ML Ops aspects are already in place</a:t>
            </a:r>
          </a:p>
          <a:p>
            <a:r>
              <a:rPr lang="en-GB" dirty="0"/>
              <a:t>New aspects:</a:t>
            </a:r>
          </a:p>
          <a:p>
            <a:pPr lvl="1"/>
            <a:r>
              <a:rPr lang="en-GB" dirty="0"/>
              <a:t>Documentation of training pipeline</a:t>
            </a:r>
          </a:p>
          <a:p>
            <a:pPr lvl="2"/>
            <a:r>
              <a:rPr lang="en-GB" dirty="0"/>
              <a:t>Data Lineage tracking</a:t>
            </a:r>
          </a:p>
          <a:p>
            <a:pPr lvl="2"/>
            <a:r>
              <a:rPr lang="en-GB" dirty="0"/>
              <a:t>Settings and Seeds management</a:t>
            </a:r>
          </a:p>
          <a:p>
            <a:pPr lvl="2"/>
            <a:r>
              <a:rPr lang="en-GB" dirty="0"/>
              <a:t>(Version control of source code)</a:t>
            </a:r>
          </a:p>
          <a:p>
            <a:pPr lvl="1"/>
            <a:r>
              <a:rPr lang="en-GB" dirty="0"/>
              <a:t>Implementation of containerization for portable and reproducible services</a:t>
            </a:r>
          </a:p>
          <a:p>
            <a:pPr lvl="1"/>
            <a:r>
              <a:rPr lang="en-GB" dirty="0"/>
              <a:t>Automation in deployment process</a:t>
            </a:r>
          </a:p>
          <a:p>
            <a:pPr lvl="1"/>
            <a:r>
              <a:rPr lang="en-GB" dirty="0"/>
              <a:t>Novel tools and techniques require collaboration and teamwork from many individuals across research and development to operations</a:t>
            </a:r>
          </a:p>
          <a:p>
            <a:pPr lvl="1"/>
            <a:r>
              <a:rPr lang="en-GB" dirty="0"/>
              <a:t>ML models benefit </a:t>
            </a:r>
            <a:r>
              <a:rPr lang="en-GB"/>
              <a:t>from leveraging </a:t>
            </a:r>
            <a:r>
              <a:rPr lang="en-GB" dirty="0"/>
              <a:t>tools from a broader community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55A901-A141-4783-B182-87CB453B5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0000"/>
            <a:ext cx="2743200" cy="365125"/>
          </a:xfrm>
        </p:spPr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DB20FC-6BF2-4390-913A-4E040291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98A661-504A-4B51-A501-D849E9F4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000"/>
            <a:ext cx="2743200" cy="365125"/>
          </a:xfrm>
        </p:spPr>
        <p:txBody>
          <a:bodyPr/>
          <a:lstStyle/>
          <a:p>
            <a:fld id="{C7AA53B9-472A-452D-85DC-3848F0CED037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28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1965B9-889A-7A2F-DE13-2F0E4C15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79" y="172092"/>
            <a:ext cx="3493385" cy="24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Ein Bild, das Elektronik, Text, Taschenrechner, Schaltung enthält.&#10;&#10;Automatisch generierte Beschreibung">
            <a:extLst>
              <a:ext uri="{FF2B5EF4-FFF2-40B4-BE49-F238E27FC236}">
                <a16:creationId xmlns:a16="http://schemas.microsoft.com/office/drawing/2014/main" id="{D82D4294-5E53-6177-62C0-5DE872EA4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82" y="2975975"/>
            <a:ext cx="3044682" cy="3044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E588C5B-0CDD-4342-0E3B-80C8E6EB99E6}"/>
              </a:ext>
            </a:extLst>
          </p:cNvPr>
          <p:cNvSpPr txBox="1"/>
          <p:nvPr/>
        </p:nvSpPr>
        <p:spPr>
          <a:xfrm>
            <a:off x="7736440" y="6020657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Images, </a:t>
            </a:r>
            <a:br>
              <a:rPr lang="en-GB" sz="1200" dirty="0"/>
            </a:br>
            <a:r>
              <a:rPr lang="en-GB" sz="1200" dirty="0"/>
              <a:t>© Roland Potthast 2024</a:t>
            </a:r>
            <a:endParaRPr lang="de-DE" sz="1200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32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Roland Potthast, Marek Jacob, Daniele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Nerini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B5641C-7941-7963-C849-EF3E183FE34D}"/>
              </a:ext>
            </a:extLst>
          </p:cNvPr>
          <p:cNvSpPr txBox="1"/>
          <p:nvPr/>
        </p:nvSpPr>
        <p:spPr>
          <a:xfrm rot="531860">
            <a:off x="5620755" y="1370623"/>
            <a:ext cx="258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highlight>
                  <a:srgbClr val="FF0000"/>
                </a:highlight>
              </a:rPr>
              <a:t>4.3</a:t>
            </a:r>
            <a:endParaRPr lang="de-DE" sz="4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D1697E9-4FBF-47BE-AA7B-B0819C668F7F}"/>
              </a:ext>
            </a:extLst>
          </p:cNvPr>
          <p:cNvSpPr/>
          <p:nvPr/>
        </p:nvSpPr>
        <p:spPr>
          <a:xfrm>
            <a:off x="381966" y="1278882"/>
            <a:ext cx="7674014" cy="1554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	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Wednesday 19, 2025, 11-12 CET</a:t>
            </a:r>
          </a:p>
          <a:p>
            <a:r>
              <a:rPr lang="en-GB" dirty="0" err="1"/>
              <a:t>MLflow</a:t>
            </a:r>
            <a:r>
              <a:rPr lang="en-GB" dirty="0"/>
              <a:t>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</a:t>
            </a:r>
            <a:r>
              <a:rPr lang="en-GB" dirty="0" err="1"/>
              <a:t>MLflow</a:t>
            </a:r>
            <a:r>
              <a:rPr lang="en-GB" dirty="0"/>
              <a:t> as a ML software developer (20') [HT]</a:t>
            </a:r>
          </a:p>
          <a:p>
            <a:r>
              <a:rPr lang="en-GB" dirty="0"/>
              <a:t>5.3 Running </a:t>
            </a:r>
            <a:r>
              <a:rPr lang="en-GB" dirty="0" err="1"/>
              <a:t>MLflow</a:t>
            </a:r>
            <a:r>
              <a:rPr lang="en-GB" dirty="0"/>
              <a:t>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(20') [JD]</a:t>
            </a:r>
          </a:p>
          <a:p>
            <a:r>
              <a:rPr lang="en-GB" dirty="0"/>
              <a:t>6.3 Setting up a runner (20') [FP]</a:t>
            </a:r>
          </a:p>
        </p:txBody>
      </p:sp>
    </p:spTree>
    <p:extLst>
      <p:ext uri="{BB962C8B-B14F-4D97-AF65-F5344CB8AC3E}">
        <p14:creationId xmlns:p14="http://schemas.microsoft.com/office/powerpoint/2010/main" val="2220546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547" y="2008802"/>
            <a:ext cx="10630336" cy="2842812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de-CH" sz="5333" dirty="0">
                <a:ea typeface="+mj-lt"/>
                <a:cs typeface="+mj-lt"/>
              </a:rPr>
              <a:t>The </a:t>
            </a:r>
            <a:r>
              <a:rPr lang="de-CH" sz="5333" dirty="0" err="1">
                <a:ea typeface="+mj-lt"/>
                <a:cs typeface="+mj-lt"/>
              </a:rPr>
              <a:t>Winding</a:t>
            </a:r>
            <a:r>
              <a:rPr lang="de-CH" sz="5333" dirty="0">
                <a:ea typeface="+mj-lt"/>
                <a:cs typeface="+mj-lt"/>
              </a:rPr>
              <a:t> Road </a:t>
            </a:r>
            <a:r>
              <a:rPr lang="de-CH" sz="5333" dirty="0" err="1">
                <a:ea typeface="+mj-lt"/>
                <a:cs typeface="+mj-lt"/>
              </a:rPr>
              <a:t>to</a:t>
            </a:r>
            <a:r>
              <a:rPr lang="de-CH" sz="5333" dirty="0">
                <a:ea typeface="+mj-lt"/>
                <a:cs typeface="+mj-lt"/>
              </a:rPr>
              <a:t> MLOps</a:t>
            </a:r>
            <a:br>
              <a:rPr lang="de-CH" sz="5333" dirty="0">
                <a:ea typeface="+mj-lt"/>
                <a:cs typeface="+mj-lt"/>
              </a:rPr>
            </a:br>
            <a:r>
              <a:rPr lang="en-US" sz="2667" dirty="0"/>
              <a:t>Tutorial E-AI Basics: MLOps – Machine Learning Operations</a:t>
            </a:r>
            <a:endParaRPr lang="en-US" sz="2667" dirty="0">
              <a:ea typeface="+mj-lt"/>
              <a:cs typeface="+mj-lt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1230489" y="4845274"/>
            <a:ext cx="10375539" cy="1597244"/>
          </a:xfrm>
        </p:spPr>
        <p:txBody>
          <a:bodyPr>
            <a:normAutofit lnSpcReduction="10000"/>
          </a:bodyPr>
          <a:lstStyle/>
          <a:p>
            <a:pPr marL="0">
              <a:spcBef>
                <a:spcPts val="0"/>
              </a:spcBef>
            </a:pPr>
            <a:r>
              <a:rPr lang="de-CH" dirty="0">
                <a:cs typeface="Arial"/>
              </a:rPr>
              <a:t>Daniele Nerini</a:t>
            </a:r>
          </a:p>
          <a:p>
            <a:pPr marL="0">
              <a:spcBef>
                <a:spcPts val="0"/>
              </a:spcBef>
            </a:pPr>
            <a:r>
              <a:rPr lang="de-CH">
                <a:cs typeface="Arial"/>
              </a:rPr>
              <a:t>Néstor</a:t>
            </a:r>
            <a:r>
              <a:rPr lang="de-CH" dirty="0">
                <a:cs typeface="Arial"/>
              </a:rPr>
              <a:t> </a:t>
            </a:r>
            <a:r>
              <a:rPr lang="de-CH" dirty="0" err="1">
                <a:cs typeface="Arial"/>
              </a:rPr>
              <a:t>Tarin</a:t>
            </a:r>
            <a:r>
              <a:rPr lang="de-CH" dirty="0">
                <a:cs typeface="Arial"/>
              </a:rPr>
              <a:t> </a:t>
            </a:r>
            <a:r>
              <a:rPr lang="de-CH" dirty="0" err="1">
                <a:cs typeface="Arial"/>
              </a:rPr>
              <a:t>Burriel</a:t>
            </a:r>
            <a:endParaRPr lang="de-CH" dirty="0">
              <a:cs typeface="Arial"/>
            </a:endParaRPr>
          </a:p>
          <a:p>
            <a:pPr marL="0">
              <a:spcBef>
                <a:spcPts val="0"/>
              </a:spcBef>
            </a:pPr>
            <a:r>
              <a:rPr lang="de-CH" dirty="0">
                <a:cs typeface="Arial"/>
              </a:rPr>
              <a:t>Gabriela Aznar </a:t>
            </a:r>
            <a:r>
              <a:rPr lang="de-CH" dirty="0" err="1">
                <a:cs typeface="Arial"/>
              </a:rPr>
              <a:t>Siguan</a:t>
            </a:r>
            <a:endParaRPr lang="de-CH" dirty="0">
              <a:cs typeface="Arial"/>
            </a:endParaRPr>
          </a:p>
          <a:p>
            <a:pPr marL="0">
              <a:spcBef>
                <a:spcPts val="0"/>
              </a:spcBef>
            </a:pPr>
            <a:r>
              <a:rPr lang="de-CH" dirty="0">
                <a:cs typeface="Arial"/>
              </a:rPr>
              <a:t>Pascal </a:t>
            </a:r>
            <a:r>
              <a:rPr lang="de-CH" dirty="0" err="1">
                <a:cs typeface="Arial"/>
              </a:rPr>
              <a:t>Tay</a:t>
            </a:r>
          </a:p>
        </p:txBody>
      </p:sp>
    </p:spTree>
    <p:extLst>
      <p:ext uri="{BB962C8B-B14F-4D97-AF65-F5344CB8AC3E}">
        <p14:creationId xmlns:p14="http://schemas.microsoft.com/office/powerpoint/2010/main" val="1544820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BBF07D-8A2E-DE3D-61D0-133635CE6461}"/>
              </a:ext>
            </a:extLst>
          </p:cNvPr>
          <p:cNvSpPr txBox="1"/>
          <p:nvPr/>
        </p:nvSpPr>
        <p:spPr>
          <a:xfrm>
            <a:off x="0" y="6503698"/>
            <a:ext cx="3576040" cy="318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7" dirty="0"/>
              <a:t>https://mad.firstmark.com/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FBB7E-B95D-51F0-A05D-937E19E0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" y="195284"/>
            <a:ext cx="12190361" cy="62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7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Vision</a:t>
            </a:r>
            <a:r>
              <a:rPr lang="en-US" dirty="0"/>
              <a:t> for Machine Learning Infrastructure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2511" y="1654242"/>
            <a:ext cx="5415597" cy="3759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6554" indent="-456554"/>
            <a:r>
              <a:rPr lang="en-CH" sz="2100" dirty="0"/>
              <a:t>ML applications are owned by ML scientists at MeteoSwiss.</a:t>
            </a:r>
            <a:endParaRPr lang="en-US" dirty="0"/>
          </a:p>
          <a:p>
            <a:pPr marL="456554" indent="-456554"/>
            <a:r>
              <a:rPr lang="en-CH" sz="2100" dirty="0"/>
              <a:t>ML libraries based on OSS and their communities.</a:t>
            </a:r>
            <a:endParaRPr lang="en-CH" sz="2100" dirty="0">
              <a:cs typeface="Arial"/>
            </a:endParaRPr>
          </a:p>
          <a:p>
            <a:pPr marL="456554" indent="-456554"/>
            <a:r>
              <a:rPr lang="en-CH" sz="2100" dirty="0"/>
              <a:t>Integration </a:t>
            </a:r>
            <a:r>
              <a:rPr lang="en-US" sz="2100" dirty="0"/>
              <a:t>in</a:t>
            </a:r>
            <a:r>
              <a:rPr lang="en-CH" sz="2100" dirty="0"/>
              <a:t>to</a:t>
            </a:r>
            <a:r>
              <a:rPr lang="en-US" sz="2100" dirty="0"/>
              <a:t> production</a:t>
            </a:r>
            <a:r>
              <a:rPr lang="en-CH" sz="2100" dirty="0"/>
              <a:t> is enforced with blueprints, and well-documented APIs and SDKs, managed by M</a:t>
            </a:r>
            <a:r>
              <a:rPr lang="en-US" sz="2100" dirty="0" err="1"/>
              <a:t>LOps</a:t>
            </a:r>
            <a:r>
              <a:rPr lang="en-US" sz="2100" dirty="0"/>
              <a:t> team</a:t>
            </a:r>
            <a:r>
              <a:rPr lang="en-CH" sz="2100" dirty="0"/>
              <a:t>.</a:t>
            </a:r>
            <a:endParaRPr lang="en-CH" sz="2100" dirty="0">
              <a:cs typeface="Arial"/>
            </a:endParaRPr>
          </a:p>
          <a:p>
            <a:pPr marL="456554" indent="-456554"/>
            <a:r>
              <a:rPr lang="en-US" sz="2100" dirty="0"/>
              <a:t>Base</a:t>
            </a:r>
            <a:r>
              <a:rPr lang="en-CH" sz="2100" dirty="0"/>
              <a:t> infrastructure is managed by</a:t>
            </a:r>
            <a:r>
              <a:rPr lang="en-US" sz="2100" dirty="0"/>
              <a:t> IT or outsourced to public cloud</a:t>
            </a:r>
            <a:r>
              <a:rPr lang="en-CH" sz="2100" dirty="0"/>
              <a:t>.</a:t>
            </a:r>
            <a:endParaRPr lang="en-CH" sz="2100" dirty="0">
              <a:cs typeface="Arial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25D585-3DEE-45E4-ACCF-FA0F99382BA6}"/>
              </a:ext>
            </a:extLst>
          </p:cNvPr>
          <p:cNvGrpSpPr/>
          <p:nvPr/>
        </p:nvGrpSpPr>
        <p:grpSpPr>
          <a:xfrm>
            <a:off x="6013380" y="1286147"/>
            <a:ext cx="6045832" cy="4285709"/>
            <a:chOff x="300918" y="1187191"/>
            <a:chExt cx="4817293" cy="3471612"/>
          </a:xfrm>
        </p:grpSpPr>
        <p:sp>
          <p:nvSpPr>
            <p:cNvPr id="43" name="Rettangolo 22">
              <a:extLst>
                <a:ext uri="{FF2B5EF4-FFF2-40B4-BE49-F238E27FC236}">
                  <a16:creationId xmlns:a16="http://schemas.microsoft.com/office/drawing/2014/main" id="{C9324CED-8087-4690-85C4-65C3AF092424}"/>
                </a:ext>
              </a:extLst>
            </p:cNvPr>
            <p:cNvSpPr/>
            <p:nvPr/>
          </p:nvSpPr>
          <p:spPr bwMode="auto">
            <a:xfrm>
              <a:off x="1465546" y="2719335"/>
              <a:ext cx="3652665" cy="1939468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 sz="21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" name="Rettangolo con angoli arrotondati 4">
              <a:extLst>
                <a:ext uri="{FF2B5EF4-FFF2-40B4-BE49-F238E27FC236}">
                  <a16:creationId xmlns:a16="http://schemas.microsoft.com/office/drawing/2014/main" id="{E0EB4C59-3C47-4F14-A54D-D21FDEC77E0F}"/>
                </a:ext>
              </a:extLst>
            </p:cNvPr>
            <p:cNvSpPr/>
            <p:nvPr/>
          </p:nvSpPr>
          <p:spPr bwMode="auto">
            <a:xfrm>
              <a:off x="1525168" y="1206574"/>
              <a:ext cx="3131496" cy="70126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 sz="21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5" name="Rettangolo con angoli arrotondati 5">
              <a:extLst>
                <a:ext uri="{FF2B5EF4-FFF2-40B4-BE49-F238E27FC236}">
                  <a16:creationId xmlns:a16="http://schemas.microsoft.com/office/drawing/2014/main" id="{C416A8C7-7B92-4EA5-BED2-CA7A2344C7DC}"/>
                </a:ext>
              </a:extLst>
            </p:cNvPr>
            <p:cNvSpPr/>
            <p:nvPr/>
          </p:nvSpPr>
          <p:spPr bwMode="auto">
            <a:xfrm>
              <a:off x="1525167" y="1954332"/>
              <a:ext cx="3131496" cy="70126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 sz="21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46" name="Rettangolo con angoli arrotondati 6">
              <a:extLst>
                <a:ext uri="{FF2B5EF4-FFF2-40B4-BE49-F238E27FC236}">
                  <a16:creationId xmlns:a16="http://schemas.microsoft.com/office/drawing/2014/main" id="{9DBBA5EF-3BB6-4A43-94F2-789817D1FF0F}"/>
                </a:ext>
              </a:extLst>
            </p:cNvPr>
            <p:cNvSpPr/>
            <p:nvPr/>
          </p:nvSpPr>
          <p:spPr bwMode="auto">
            <a:xfrm>
              <a:off x="1525167" y="2794615"/>
              <a:ext cx="3131496" cy="701260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 sz="21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7" name="Rettangolo con angoli arrotondati 7">
              <a:extLst>
                <a:ext uri="{FF2B5EF4-FFF2-40B4-BE49-F238E27FC236}">
                  <a16:creationId xmlns:a16="http://schemas.microsoft.com/office/drawing/2014/main" id="{86F73E56-6248-4955-ABB8-4F1FB27B2C97}"/>
                </a:ext>
              </a:extLst>
            </p:cNvPr>
            <p:cNvSpPr/>
            <p:nvPr/>
          </p:nvSpPr>
          <p:spPr bwMode="auto">
            <a:xfrm>
              <a:off x="1540983" y="3541009"/>
              <a:ext cx="3115682" cy="1006701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5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 sz="21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" name="CasellaDiTesto 8">
              <a:extLst>
                <a:ext uri="{FF2B5EF4-FFF2-40B4-BE49-F238E27FC236}">
                  <a16:creationId xmlns:a16="http://schemas.microsoft.com/office/drawing/2014/main" id="{BB0A8C75-2ACD-4139-9095-71A581E27E62}"/>
                </a:ext>
              </a:extLst>
            </p:cNvPr>
            <p:cNvSpPr txBox="1"/>
            <p:nvPr/>
          </p:nvSpPr>
          <p:spPr>
            <a:xfrm>
              <a:off x="1549384" y="1963305"/>
              <a:ext cx="1912774" cy="1994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1000" b="1" kern="0" dirty="0">
                  <a:solidFill>
                    <a:srgbClr val="000000"/>
                  </a:solidFill>
                  <a:latin typeface="Arial"/>
                  <a:cs typeface="Arial"/>
                </a:rPr>
                <a:t>ML </a:t>
              </a:r>
              <a:r>
                <a:rPr lang="it-IT" sz="1000" b="1" kern="0" dirty="0" err="1">
                  <a:solidFill>
                    <a:srgbClr val="000000"/>
                  </a:solidFill>
                  <a:latin typeface="Arial"/>
                  <a:cs typeface="Arial"/>
                </a:rPr>
                <a:t>Ecosystem</a:t>
              </a:r>
              <a:endParaRPr lang="it-IT" sz="1000" b="1" kern="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pic>
          <p:nvPicPr>
            <p:cNvPr id="49" name="Immagine 1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14D2A430-A043-4A8D-973B-EF5055A42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1858" y="2147468"/>
              <a:ext cx="637028" cy="161267"/>
            </a:xfrm>
            <a:prstGeom prst="rect">
              <a:avLst/>
            </a:prstGeom>
          </p:spPr>
        </p:pic>
        <p:pic>
          <p:nvPicPr>
            <p:cNvPr id="50" name="Immagine 12">
              <a:extLst>
                <a:ext uri="{FF2B5EF4-FFF2-40B4-BE49-F238E27FC236}">
                  <a16:creationId xmlns:a16="http://schemas.microsoft.com/office/drawing/2014/main" id="{796EB4B7-7A94-4DFE-8D88-E2D3763C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9370" y="1934771"/>
              <a:ext cx="858215" cy="532569"/>
            </a:xfrm>
            <a:prstGeom prst="rect">
              <a:avLst/>
            </a:prstGeom>
          </p:spPr>
        </p:pic>
        <p:pic>
          <p:nvPicPr>
            <p:cNvPr id="51" name="Immagine 13">
              <a:extLst>
                <a:ext uri="{FF2B5EF4-FFF2-40B4-BE49-F238E27FC236}">
                  <a16:creationId xmlns:a16="http://schemas.microsoft.com/office/drawing/2014/main" id="{755EEDDC-23F6-4C29-8E1B-EFDED2A2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707" y="2233084"/>
              <a:ext cx="465973" cy="259957"/>
            </a:xfrm>
            <a:prstGeom prst="rect">
              <a:avLst/>
            </a:prstGeom>
          </p:spPr>
        </p:pic>
        <p:pic>
          <p:nvPicPr>
            <p:cNvPr id="52" name="Immagine 14">
              <a:extLst>
                <a:ext uri="{FF2B5EF4-FFF2-40B4-BE49-F238E27FC236}">
                  <a16:creationId xmlns:a16="http://schemas.microsoft.com/office/drawing/2014/main" id="{7C29966D-124D-4533-BD0B-2CC99CB6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1265" y="2267256"/>
              <a:ext cx="840522" cy="456661"/>
            </a:xfrm>
            <a:prstGeom prst="rect">
              <a:avLst/>
            </a:prstGeom>
          </p:spPr>
        </p:pic>
        <p:sp>
          <p:nvSpPr>
            <p:cNvPr id="53" name="CasellaDiTesto 14">
              <a:extLst>
                <a:ext uri="{FF2B5EF4-FFF2-40B4-BE49-F238E27FC236}">
                  <a16:creationId xmlns:a16="http://schemas.microsoft.com/office/drawing/2014/main" id="{2FDA9CFF-E38A-464E-B484-5160CC7FF961}"/>
                </a:ext>
              </a:extLst>
            </p:cNvPr>
            <p:cNvSpPr txBox="1"/>
            <p:nvPr/>
          </p:nvSpPr>
          <p:spPr>
            <a:xfrm>
              <a:off x="607513" y="1973785"/>
              <a:ext cx="854776" cy="4487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1000" kern="0">
                  <a:solidFill>
                    <a:srgbClr val="000000"/>
                  </a:solidFill>
                  <a:latin typeface="Arial"/>
                  <a:cs typeface="Arial"/>
                </a:rPr>
                <a:t>OSS libraries/ community support</a:t>
              </a:r>
              <a:endParaRPr lang="it-IT" sz="10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54" name="CasellaDiTesto 15">
              <a:extLst>
                <a:ext uri="{FF2B5EF4-FFF2-40B4-BE49-F238E27FC236}">
                  <a16:creationId xmlns:a16="http://schemas.microsoft.com/office/drawing/2014/main" id="{3FE0167E-156B-4BB1-82CC-41A1D0E5D886}"/>
                </a:ext>
              </a:extLst>
            </p:cNvPr>
            <p:cNvSpPr txBox="1"/>
            <p:nvPr/>
          </p:nvSpPr>
          <p:spPr>
            <a:xfrm>
              <a:off x="1549384" y="1187191"/>
              <a:ext cx="1912774" cy="1994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1000" b="1" kern="0">
                  <a:solidFill>
                    <a:srgbClr val="000000"/>
                  </a:solidFill>
                  <a:latin typeface="Arial"/>
                  <a:cs typeface="Arial"/>
                </a:rPr>
                <a:t>ML Applications</a:t>
              </a:r>
              <a:endParaRPr lang="it-IT" sz="21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5" name="CasellaDiTesto 16">
              <a:extLst>
                <a:ext uri="{FF2B5EF4-FFF2-40B4-BE49-F238E27FC236}">
                  <a16:creationId xmlns:a16="http://schemas.microsoft.com/office/drawing/2014/main" id="{1067D657-0675-4135-9EE5-BE81ACE26F68}"/>
                </a:ext>
              </a:extLst>
            </p:cNvPr>
            <p:cNvSpPr txBox="1"/>
            <p:nvPr/>
          </p:nvSpPr>
          <p:spPr>
            <a:xfrm>
              <a:off x="300918" y="1260898"/>
              <a:ext cx="1153586" cy="4487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1000" kern="0">
                  <a:solidFill>
                    <a:srgbClr val="000000"/>
                  </a:solidFill>
                  <a:latin typeface="Arial"/>
                  <a:cs typeface="Arial"/>
                </a:rPr>
                <a:t>ML </a:t>
              </a:r>
              <a:r>
                <a:rPr lang="it-IT" sz="1000" kern="0" err="1">
                  <a:solidFill>
                    <a:srgbClr val="000000"/>
                  </a:solidFill>
                  <a:latin typeface="Arial"/>
                  <a:cs typeface="Arial"/>
                </a:rPr>
                <a:t>applications</a:t>
              </a:r>
              <a:br>
                <a:rPr lang="it-IT" sz="1000" kern="0">
                  <a:solidFill>
                    <a:srgbClr val="000000"/>
                  </a:solidFill>
                  <a:latin typeface="Arial"/>
                  <a:cs typeface="Arial"/>
                </a:rPr>
              </a:br>
              <a:r>
                <a:rPr lang="it-IT" sz="1000" kern="0">
                  <a:solidFill>
                    <a:srgbClr val="000000"/>
                  </a:solidFill>
                  <a:latin typeface="Arial"/>
                  <a:cs typeface="Arial"/>
                </a:rPr>
                <a:t> </a:t>
              </a:r>
              <a:r>
                <a:rPr lang="it-IT" sz="1000" kern="0" err="1">
                  <a:solidFill>
                    <a:srgbClr val="000000"/>
                  </a:solidFill>
                  <a:latin typeface="Arial"/>
                  <a:cs typeface="Arial"/>
                </a:rPr>
                <a:t>owned</a:t>
              </a:r>
              <a:r>
                <a:rPr lang="it-IT" sz="1000" kern="0">
                  <a:solidFill>
                    <a:srgbClr val="000000"/>
                  </a:solidFill>
                  <a:latin typeface="Arial"/>
                  <a:cs typeface="Arial"/>
                </a:rPr>
                <a:t> by </a:t>
              </a:r>
              <a:r>
                <a:rPr lang="en-US" sz="1000" kern="0">
                  <a:solidFill>
                    <a:srgbClr val="000000"/>
                  </a:solidFill>
                  <a:latin typeface="Arial"/>
                  <a:cs typeface="Arial"/>
                </a:rPr>
                <a:t>domain experts</a:t>
              </a:r>
              <a:endParaRPr lang="it-IT" sz="10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pic>
          <p:nvPicPr>
            <p:cNvPr id="56" name="Immagine 18">
              <a:extLst>
                <a:ext uri="{FF2B5EF4-FFF2-40B4-BE49-F238E27FC236}">
                  <a16:creationId xmlns:a16="http://schemas.microsoft.com/office/drawing/2014/main" id="{254E4231-3D5D-4ABE-94D6-74611FCE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5612" y="1374302"/>
              <a:ext cx="516109" cy="387892"/>
            </a:xfrm>
            <a:prstGeom prst="rect">
              <a:avLst/>
            </a:prstGeom>
          </p:spPr>
        </p:pic>
        <p:pic>
          <p:nvPicPr>
            <p:cNvPr id="57" name="Immagine 19">
              <a:extLst>
                <a:ext uri="{FF2B5EF4-FFF2-40B4-BE49-F238E27FC236}">
                  <a16:creationId xmlns:a16="http://schemas.microsoft.com/office/drawing/2014/main" id="{0B3E8CAE-740E-480D-BEF7-BC9ECDCC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7263" y="1393747"/>
              <a:ext cx="445329" cy="349004"/>
            </a:xfrm>
            <a:prstGeom prst="rect">
              <a:avLst/>
            </a:prstGeom>
          </p:spPr>
        </p:pic>
        <p:pic>
          <p:nvPicPr>
            <p:cNvPr id="58" name="Immagine 20">
              <a:extLst>
                <a:ext uri="{FF2B5EF4-FFF2-40B4-BE49-F238E27FC236}">
                  <a16:creationId xmlns:a16="http://schemas.microsoft.com/office/drawing/2014/main" id="{0D069E12-765F-49F5-BF3C-F3F8F241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4787" y="1426563"/>
              <a:ext cx="813980" cy="283371"/>
            </a:xfrm>
            <a:prstGeom prst="rect">
              <a:avLst/>
            </a:prstGeom>
          </p:spPr>
        </p:pic>
        <p:sp>
          <p:nvSpPr>
            <p:cNvPr id="59" name="CasellaDiTesto 20">
              <a:extLst>
                <a:ext uri="{FF2B5EF4-FFF2-40B4-BE49-F238E27FC236}">
                  <a16:creationId xmlns:a16="http://schemas.microsoft.com/office/drawing/2014/main" id="{0BE844A5-8962-41C3-AB39-90DC79C4F3F2}"/>
                </a:ext>
              </a:extLst>
            </p:cNvPr>
            <p:cNvSpPr txBox="1"/>
            <p:nvPr/>
          </p:nvSpPr>
          <p:spPr>
            <a:xfrm>
              <a:off x="3849856" y="1744321"/>
              <a:ext cx="733352" cy="1745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800" kern="0" err="1">
                  <a:solidFill>
                    <a:srgbClr val="000000"/>
                  </a:solidFill>
                  <a:latin typeface="Arial"/>
                  <a:cs typeface="Arial"/>
                </a:rPr>
                <a:t>postprocessing</a:t>
              </a:r>
              <a:endParaRPr lang="it-IT" sz="8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60" name="CasellaDiTesto 21">
              <a:extLst>
                <a:ext uri="{FF2B5EF4-FFF2-40B4-BE49-F238E27FC236}">
                  <a16:creationId xmlns:a16="http://schemas.microsoft.com/office/drawing/2014/main" id="{108B1F01-3C2D-4AD9-B7AA-B64702FC2137}"/>
                </a:ext>
              </a:extLst>
            </p:cNvPr>
            <p:cNvSpPr txBox="1"/>
            <p:nvPr/>
          </p:nvSpPr>
          <p:spPr>
            <a:xfrm>
              <a:off x="2257288" y="1744321"/>
              <a:ext cx="681266" cy="1745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CH" sz="800" kern="0">
                  <a:solidFill>
                    <a:srgbClr val="000000"/>
                  </a:solidFill>
                  <a:latin typeface="Arial"/>
                  <a:cs typeface="Arial"/>
                </a:rPr>
                <a:t>MLWP</a:t>
              </a:r>
              <a:endParaRPr lang="it-IT" sz="8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61" name="CasellaDiTesto 23">
              <a:extLst>
                <a:ext uri="{FF2B5EF4-FFF2-40B4-BE49-F238E27FC236}">
                  <a16:creationId xmlns:a16="http://schemas.microsoft.com/office/drawing/2014/main" id="{D15926CC-5973-414D-9DBD-54D371D0C779}"/>
                </a:ext>
              </a:extLst>
            </p:cNvPr>
            <p:cNvSpPr txBox="1"/>
            <p:nvPr/>
          </p:nvSpPr>
          <p:spPr>
            <a:xfrm>
              <a:off x="1590769" y="1744321"/>
              <a:ext cx="690496" cy="1745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800" kern="0" err="1">
                  <a:solidFill>
                    <a:srgbClr val="000000"/>
                  </a:solidFill>
                  <a:latin typeface="Arial"/>
                  <a:cs typeface="Arial"/>
                </a:rPr>
                <a:t>measurements</a:t>
              </a:r>
              <a:endParaRPr lang="it-IT" sz="8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62" name="CasellaDiTesto 24">
              <a:extLst>
                <a:ext uri="{FF2B5EF4-FFF2-40B4-BE49-F238E27FC236}">
                  <a16:creationId xmlns:a16="http://schemas.microsoft.com/office/drawing/2014/main" id="{D0C601FB-6517-43FD-BB46-03364723BCC4}"/>
                </a:ext>
              </a:extLst>
            </p:cNvPr>
            <p:cNvSpPr txBox="1"/>
            <p:nvPr/>
          </p:nvSpPr>
          <p:spPr>
            <a:xfrm>
              <a:off x="2994587" y="1744321"/>
              <a:ext cx="681266" cy="1745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800" kern="0">
                  <a:solidFill>
                    <a:srgbClr val="000000"/>
                  </a:solidFill>
                  <a:latin typeface="Arial"/>
                  <a:cs typeface="Arial"/>
                </a:rPr>
                <a:t>nowcasting</a:t>
              </a:r>
              <a:endParaRPr lang="it-IT" sz="8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63" name="CasellaDiTesto 25">
              <a:extLst>
                <a:ext uri="{FF2B5EF4-FFF2-40B4-BE49-F238E27FC236}">
                  <a16:creationId xmlns:a16="http://schemas.microsoft.com/office/drawing/2014/main" id="{18406858-2D76-4533-A518-377030D1C5A2}"/>
                </a:ext>
              </a:extLst>
            </p:cNvPr>
            <p:cNvSpPr txBox="1"/>
            <p:nvPr/>
          </p:nvSpPr>
          <p:spPr>
            <a:xfrm>
              <a:off x="1549384" y="2803892"/>
              <a:ext cx="1912774" cy="1994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1000" b="1" kern="0">
                  <a:solidFill>
                    <a:srgbClr val="000000"/>
                  </a:solidFill>
                  <a:latin typeface="Arial"/>
                  <a:cs typeface="Arial"/>
                </a:rPr>
                <a:t>ML Integration</a:t>
              </a:r>
              <a:endParaRPr lang="it-IT" sz="21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4" name="CasellaDiTesto 26">
              <a:extLst>
                <a:ext uri="{FF2B5EF4-FFF2-40B4-BE49-F238E27FC236}">
                  <a16:creationId xmlns:a16="http://schemas.microsoft.com/office/drawing/2014/main" id="{FB3CAFB9-1BFE-4718-88CF-7B55372EE134}"/>
                </a:ext>
              </a:extLst>
            </p:cNvPr>
            <p:cNvSpPr txBox="1"/>
            <p:nvPr/>
          </p:nvSpPr>
          <p:spPr>
            <a:xfrm>
              <a:off x="448908" y="2826802"/>
              <a:ext cx="1019724" cy="4487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CH" sz="1000" kern="0">
                  <a:solidFill>
                    <a:srgbClr val="000000"/>
                  </a:solidFill>
                  <a:latin typeface="Arial"/>
                  <a:cs typeface="Arial"/>
                </a:rPr>
                <a:t>ML t</a:t>
              </a:r>
              <a:r>
                <a:rPr lang="it-IT" sz="1000" kern="0" err="1">
                  <a:solidFill>
                    <a:srgbClr val="000000"/>
                  </a:solidFill>
                  <a:latin typeface="Arial"/>
                  <a:cs typeface="Arial"/>
                </a:rPr>
                <a:t>ooling</a:t>
              </a:r>
              <a:r>
                <a:rPr lang="it-IT" sz="1000" kern="0">
                  <a:solidFill>
                    <a:srgbClr val="000000"/>
                  </a:solidFill>
                  <a:latin typeface="Arial"/>
                  <a:cs typeface="Arial"/>
                </a:rPr>
                <a:t> </a:t>
              </a:r>
              <a:endParaRPr lang="it-IT" sz="2100" kern="0">
                <a:solidFill>
                  <a:srgbClr val="000000"/>
                </a:solidFill>
                <a:latin typeface="Arial" charset="0"/>
                <a:cs typeface="Arial" charset="0"/>
              </a:endParaRPr>
            </a:p>
            <a:p>
              <a:pPr algn="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1000" kern="0" err="1">
                  <a:solidFill>
                    <a:srgbClr val="000000"/>
                  </a:solidFill>
                  <a:latin typeface="Arial"/>
                  <a:cs typeface="Arial"/>
                </a:rPr>
                <a:t>managed</a:t>
              </a:r>
              <a:r>
                <a:rPr lang="it-IT" sz="1000" kern="0">
                  <a:solidFill>
                    <a:srgbClr val="000000"/>
                  </a:solidFill>
                  <a:latin typeface="Arial"/>
                  <a:cs typeface="Arial"/>
                </a:rPr>
                <a:t> by MLOps team </a:t>
              </a:r>
              <a:endParaRPr lang="it-IT" sz="10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pic>
          <p:nvPicPr>
            <p:cNvPr id="65" name="Immagine 29">
              <a:extLst>
                <a:ext uri="{FF2B5EF4-FFF2-40B4-BE49-F238E27FC236}">
                  <a16:creationId xmlns:a16="http://schemas.microsoft.com/office/drawing/2014/main" id="{E8DA0A47-4FD1-4193-A78A-852F18CB7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14740" y="1363350"/>
              <a:ext cx="637026" cy="409799"/>
            </a:xfrm>
            <a:prstGeom prst="rect">
              <a:avLst/>
            </a:prstGeom>
          </p:spPr>
        </p:pic>
        <p:sp>
          <p:nvSpPr>
            <p:cNvPr id="66" name="Rettangolo con angoli arrotondati 31">
              <a:extLst>
                <a:ext uri="{FF2B5EF4-FFF2-40B4-BE49-F238E27FC236}">
                  <a16:creationId xmlns:a16="http://schemas.microsoft.com/office/drawing/2014/main" id="{A28E805C-41EC-4227-BA2E-58A2ECAF3213}"/>
                </a:ext>
              </a:extLst>
            </p:cNvPr>
            <p:cNvSpPr/>
            <p:nvPr/>
          </p:nvSpPr>
          <p:spPr bwMode="auto">
            <a:xfrm>
              <a:off x="1555317" y="3053606"/>
              <a:ext cx="749544" cy="336917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>
                  <a:solidFill>
                    <a:srgbClr val="000000"/>
                  </a:solidFill>
                  <a:latin typeface="Arial"/>
                  <a:cs typeface="Arial"/>
                </a:rPr>
                <a:t>Project templates</a:t>
              </a:r>
              <a:endParaRPr lang="it-IT" sz="6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67" name="Rettangolo con angoli arrotondati 32">
              <a:extLst>
                <a:ext uri="{FF2B5EF4-FFF2-40B4-BE49-F238E27FC236}">
                  <a16:creationId xmlns:a16="http://schemas.microsoft.com/office/drawing/2014/main" id="{115D5FE7-DCA2-44EA-A4D7-742EC7826B56}"/>
                </a:ext>
              </a:extLst>
            </p:cNvPr>
            <p:cNvSpPr/>
            <p:nvPr/>
          </p:nvSpPr>
          <p:spPr bwMode="auto">
            <a:xfrm>
              <a:off x="2342581" y="3048260"/>
              <a:ext cx="689595" cy="347608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800" kern="0">
                  <a:solidFill>
                    <a:srgbClr val="000000"/>
                  </a:solidFill>
                  <a:latin typeface="Arial"/>
                  <a:cs typeface="Arial"/>
                </a:rPr>
                <a:t>Experiment tracking</a:t>
              </a:r>
              <a:endParaRPr lang="it-IT" sz="800" kern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" name="Rettangolo con angoli arrotondati 33">
              <a:extLst>
                <a:ext uri="{FF2B5EF4-FFF2-40B4-BE49-F238E27FC236}">
                  <a16:creationId xmlns:a16="http://schemas.microsoft.com/office/drawing/2014/main" id="{0D08E16D-4CBB-4C2C-832D-B75F9E1AA477}"/>
                </a:ext>
              </a:extLst>
            </p:cNvPr>
            <p:cNvSpPr/>
            <p:nvPr/>
          </p:nvSpPr>
          <p:spPr bwMode="auto">
            <a:xfrm>
              <a:off x="3069896" y="3050218"/>
              <a:ext cx="701653" cy="343692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800" kern="0">
                  <a:solidFill>
                    <a:srgbClr val="000000"/>
                  </a:solidFill>
                  <a:latin typeface="Arial"/>
                  <a:cs typeface="Arial"/>
                </a:rPr>
                <a:t>Model </a:t>
              </a:r>
            </a:p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800" kern="0" err="1">
                  <a:solidFill>
                    <a:srgbClr val="000000"/>
                  </a:solidFill>
                  <a:latin typeface="Arial"/>
                  <a:cs typeface="Arial"/>
                </a:rPr>
                <a:t>registry</a:t>
              </a:r>
              <a:endParaRPr lang="it-IT" sz="8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9" name="Rettangolo con angoli arrotondati 34">
              <a:extLst>
                <a:ext uri="{FF2B5EF4-FFF2-40B4-BE49-F238E27FC236}">
                  <a16:creationId xmlns:a16="http://schemas.microsoft.com/office/drawing/2014/main" id="{77B4282C-FE58-4A20-913C-5B33EF0CEE5C}"/>
                </a:ext>
              </a:extLst>
            </p:cNvPr>
            <p:cNvSpPr/>
            <p:nvPr/>
          </p:nvSpPr>
          <p:spPr bwMode="auto">
            <a:xfrm>
              <a:off x="3809269" y="3048261"/>
              <a:ext cx="805941" cy="347607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40"/>
              <a:r>
                <a:rPr lang="it-IT" sz="800" kern="0">
                  <a:solidFill>
                    <a:srgbClr val="000000"/>
                  </a:solidFill>
                  <a:latin typeface="Arial"/>
                  <a:cs typeface="Arial"/>
                </a:rPr>
                <a:t>Orchestrator</a:t>
              </a:r>
            </a:p>
          </p:txBody>
        </p:sp>
        <p:sp>
          <p:nvSpPr>
            <p:cNvPr id="70" name="CasellaDiTesto 1">
              <a:extLst>
                <a:ext uri="{FF2B5EF4-FFF2-40B4-BE49-F238E27FC236}">
                  <a16:creationId xmlns:a16="http://schemas.microsoft.com/office/drawing/2014/main" id="{86F741AA-5912-4C7E-8E21-54E638A5036F}"/>
                </a:ext>
              </a:extLst>
            </p:cNvPr>
            <p:cNvSpPr txBox="1"/>
            <p:nvPr/>
          </p:nvSpPr>
          <p:spPr>
            <a:xfrm>
              <a:off x="366125" y="3726024"/>
              <a:ext cx="1096164" cy="4487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1000" kern="0" err="1">
                  <a:solidFill>
                    <a:srgbClr val="000000"/>
                  </a:solidFill>
                  <a:latin typeface="Arial"/>
                  <a:cs typeface="Arial"/>
                </a:rPr>
                <a:t>Managed</a:t>
              </a:r>
              <a:r>
                <a:rPr lang="it-IT" sz="1000" kern="0">
                  <a:solidFill>
                    <a:srgbClr val="000000"/>
                  </a:solidFill>
                  <a:latin typeface="Arial"/>
                  <a:cs typeface="Arial"/>
                </a:rPr>
                <a:t> </a:t>
              </a:r>
              <a:r>
                <a:rPr lang="it-IT" sz="1000" kern="0" err="1">
                  <a:solidFill>
                    <a:srgbClr val="000000"/>
                  </a:solidFill>
                  <a:latin typeface="Arial"/>
                  <a:cs typeface="Arial"/>
                </a:rPr>
                <a:t>infrastracture</a:t>
              </a:r>
              <a:endParaRPr lang="it-IT" sz="1000" kern="0">
                <a:solidFill>
                  <a:srgbClr val="000000"/>
                </a:solidFill>
                <a:latin typeface="Arial"/>
                <a:cs typeface="Arial"/>
              </a:endParaRPr>
            </a:p>
            <a:p>
              <a:pPr algn="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1000" kern="0">
                  <a:solidFill>
                    <a:srgbClr val="000000"/>
                  </a:solidFill>
                  <a:latin typeface="Arial"/>
                  <a:cs typeface="Arial"/>
                </a:rPr>
                <a:t>(HPC, public cloud)</a:t>
              </a:r>
              <a:endParaRPr lang="it-IT" sz="21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1" name="CasellaDiTesto 27">
              <a:extLst>
                <a:ext uri="{FF2B5EF4-FFF2-40B4-BE49-F238E27FC236}">
                  <a16:creationId xmlns:a16="http://schemas.microsoft.com/office/drawing/2014/main" id="{25D01852-8139-47E2-A651-679BE6EB89EF}"/>
                </a:ext>
              </a:extLst>
            </p:cNvPr>
            <p:cNvSpPr txBox="1"/>
            <p:nvPr/>
          </p:nvSpPr>
          <p:spPr>
            <a:xfrm rot="16200000">
              <a:off x="4121889" y="3464939"/>
              <a:ext cx="1558536" cy="33106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2100" kern="0">
                  <a:solidFill>
                    <a:srgbClr val="F2F2F2"/>
                  </a:solidFill>
                  <a:latin typeface="Arial"/>
                  <a:cs typeface="Arial"/>
                </a:rPr>
                <a:t>ML Platform</a:t>
              </a:r>
              <a:endParaRPr lang="it-IT" sz="2100" kern="0">
                <a:solidFill>
                  <a:srgbClr val="F2F2F2"/>
                </a:solidFill>
                <a:latin typeface="Arial" charset="0"/>
              </a:endParaRPr>
            </a:p>
          </p:txBody>
        </p:sp>
        <p:sp>
          <p:nvSpPr>
            <p:cNvPr id="72" name="CasellaDiTesto 29">
              <a:extLst>
                <a:ext uri="{FF2B5EF4-FFF2-40B4-BE49-F238E27FC236}">
                  <a16:creationId xmlns:a16="http://schemas.microsoft.com/office/drawing/2014/main" id="{259CC456-5A27-4A98-A8D7-DE7B89032F10}"/>
                </a:ext>
              </a:extLst>
            </p:cNvPr>
            <p:cNvSpPr txBox="1"/>
            <p:nvPr/>
          </p:nvSpPr>
          <p:spPr>
            <a:xfrm>
              <a:off x="1549384" y="3551764"/>
              <a:ext cx="1912774" cy="1994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1000" b="1" kern="0">
                  <a:solidFill>
                    <a:srgbClr val="000000"/>
                  </a:solidFill>
                  <a:latin typeface="Arial"/>
                  <a:cs typeface="Arial"/>
                </a:rPr>
                <a:t>ML Compute</a:t>
              </a:r>
              <a:endParaRPr lang="it-IT" sz="1000" b="1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73" name="Rettangolo con angoli arrotondati 36">
              <a:extLst>
                <a:ext uri="{FF2B5EF4-FFF2-40B4-BE49-F238E27FC236}">
                  <a16:creationId xmlns:a16="http://schemas.microsoft.com/office/drawing/2014/main" id="{4971E037-2658-4B4A-8D50-EA4A12CB9781}"/>
                </a:ext>
              </a:extLst>
            </p:cNvPr>
            <p:cNvSpPr/>
            <p:nvPr/>
          </p:nvSpPr>
          <p:spPr bwMode="auto">
            <a:xfrm>
              <a:off x="3006865" y="4139225"/>
              <a:ext cx="751527" cy="320540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>
                  <a:solidFill>
                    <a:srgbClr val="000000"/>
                  </a:solidFill>
                  <a:latin typeface="Arial"/>
                  <a:cs typeface="Arial"/>
                </a:rPr>
                <a:t>Network</a:t>
              </a:r>
              <a:endParaRPr lang="it-IT" sz="21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74" name="Rettangolo con angoli arrotondati 38">
              <a:extLst>
                <a:ext uri="{FF2B5EF4-FFF2-40B4-BE49-F238E27FC236}">
                  <a16:creationId xmlns:a16="http://schemas.microsoft.com/office/drawing/2014/main" id="{FE9C128B-2E94-47F8-A173-CC612006DFFC}"/>
                </a:ext>
              </a:extLst>
            </p:cNvPr>
            <p:cNvSpPr/>
            <p:nvPr/>
          </p:nvSpPr>
          <p:spPr bwMode="auto">
            <a:xfrm>
              <a:off x="3240191" y="3801456"/>
              <a:ext cx="542276" cy="301081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>
                  <a:solidFill>
                    <a:srgbClr val="000000"/>
                  </a:solidFill>
                  <a:latin typeface="Arial"/>
                  <a:cs typeface="Arial"/>
                </a:rPr>
                <a:t>Container runtime</a:t>
              </a:r>
              <a:endParaRPr lang="it-IT" sz="8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75" name="Rettangolo con angoli arrotondati 39">
              <a:extLst>
                <a:ext uri="{FF2B5EF4-FFF2-40B4-BE49-F238E27FC236}">
                  <a16:creationId xmlns:a16="http://schemas.microsoft.com/office/drawing/2014/main" id="{79B61CCA-4C77-4752-A3D7-C2799F8E16F0}"/>
                </a:ext>
              </a:extLst>
            </p:cNvPr>
            <p:cNvSpPr/>
            <p:nvPr/>
          </p:nvSpPr>
          <p:spPr bwMode="auto">
            <a:xfrm>
              <a:off x="1650371" y="3792594"/>
              <a:ext cx="761735" cy="318805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>
                  <a:solidFill>
                    <a:srgbClr val="000000"/>
                  </a:solidFill>
                  <a:latin typeface="Arial"/>
                  <a:cs typeface="Arial"/>
                </a:rPr>
                <a:t>Workload manager</a:t>
              </a:r>
              <a:endParaRPr lang="it-IT" sz="21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6" name="Rettangolo con angoli arrotondati 40">
              <a:extLst>
                <a:ext uri="{FF2B5EF4-FFF2-40B4-BE49-F238E27FC236}">
                  <a16:creationId xmlns:a16="http://schemas.microsoft.com/office/drawing/2014/main" id="{D4B531E2-68F8-436D-BAF8-EF1362E2E5F8}"/>
                </a:ext>
              </a:extLst>
            </p:cNvPr>
            <p:cNvSpPr/>
            <p:nvPr/>
          </p:nvSpPr>
          <p:spPr bwMode="auto">
            <a:xfrm>
              <a:off x="1645679" y="4150659"/>
              <a:ext cx="468463" cy="297672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800" kern="0">
                  <a:solidFill>
                    <a:srgbClr val="000000"/>
                  </a:solidFill>
                  <a:latin typeface="Arial"/>
                  <a:cs typeface="Arial"/>
                </a:rPr>
                <a:t>S3</a:t>
              </a:r>
              <a:endParaRPr lang="it-IT" sz="21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7" name="Rettangolo con angoli arrotondati 42">
              <a:extLst>
                <a:ext uri="{FF2B5EF4-FFF2-40B4-BE49-F238E27FC236}">
                  <a16:creationId xmlns:a16="http://schemas.microsoft.com/office/drawing/2014/main" id="{522B98B7-4D1F-45DC-8578-4B035A4532C6}"/>
                </a:ext>
              </a:extLst>
            </p:cNvPr>
            <p:cNvSpPr/>
            <p:nvPr/>
          </p:nvSpPr>
          <p:spPr bwMode="auto">
            <a:xfrm>
              <a:off x="2454425" y="3801456"/>
              <a:ext cx="743447" cy="301081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800" kern="0">
                  <a:solidFill>
                    <a:srgbClr val="000000"/>
                  </a:solidFill>
                  <a:latin typeface="Arial"/>
                  <a:cs typeface="Arial"/>
                </a:rPr>
                <a:t>CPU worker pool</a:t>
              </a:r>
              <a:endParaRPr lang="it-IT" sz="21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8" name="Rettangolo con angoli arrotondati 43">
              <a:extLst>
                <a:ext uri="{FF2B5EF4-FFF2-40B4-BE49-F238E27FC236}">
                  <a16:creationId xmlns:a16="http://schemas.microsoft.com/office/drawing/2014/main" id="{EF5904FF-4329-4078-9312-9EA5853CE4C1}"/>
                </a:ext>
              </a:extLst>
            </p:cNvPr>
            <p:cNvSpPr/>
            <p:nvPr/>
          </p:nvSpPr>
          <p:spPr bwMode="auto">
            <a:xfrm>
              <a:off x="2188780" y="4141602"/>
              <a:ext cx="743447" cy="315786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sz="800" kern="0">
                  <a:solidFill>
                    <a:srgbClr val="000000"/>
                  </a:solidFill>
                  <a:latin typeface="Arial"/>
                  <a:cs typeface="Arial"/>
                </a:rPr>
                <a:t>GPU worker pool</a:t>
              </a:r>
              <a:endParaRPr lang="it-IT" sz="2100" kern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79" name="Immagine 1" descr="jax-ml · GitHub">
              <a:extLst>
                <a:ext uri="{FF2B5EF4-FFF2-40B4-BE49-F238E27FC236}">
                  <a16:creationId xmlns:a16="http://schemas.microsoft.com/office/drawing/2014/main" id="{412F4D13-BBEB-4F9F-B2D5-D0AD4F89C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42720" y="2301063"/>
              <a:ext cx="323850" cy="323850"/>
            </a:xfrm>
            <a:prstGeom prst="rect">
              <a:avLst/>
            </a:prstGeom>
          </p:spPr>
        </p:pic>
        <p:sp>
          <p:nvSpPr>
            <p:cNvPr id="80" name="Rettangolo con angoli arrotondati 38">
              <a:extLst>
                <a:ext uri="{FF2B5EF4-FFF2-40B4-BE49-F238E27FC236}">
                  <a16:creationId xmlns:a16="http://schemas.microsoft.com/office/drawing/2014/main" id="{FB4816BE-4D30-47BC-87D1-EAA0B404162F}"/>
                </a:ext>
              </a:extLst>
            </p:cNvPr>
            <p:cNvSpPr/>
            <p:nvPr/>
          </p:nvSpPr>
          <p:spPr bwMode="auto">
            <a:xfrm>
              <a:off x="3824787" y="3801456"/>
              <a:ext cx="758420" cy="301081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>
                  <a:solidFill>
                    <a:srgbClr val="000000"/>
                  </a:solidFill>
                  <a:latin typeface="Arial"/>
                  <a:cs typeface="Arial"/>
                </a:rPr>
                <a:t>Orchestration</a:t>
              </a:r>
              <a:endParaRPr lang="it-IT" sz="8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81" name="Rettangolo con angoli arrotondati 38">
              <a:extLst>
                <a:ext uri="{FF2B5EF4-FFF2-40B4-BE49-F238E27FC236}">
                  <a16:creationId xmlns:a16="http://schemas.microsoft.com/office/drawing/2014/main" id="{C35857E4-5AFD-4B8A-AD45-78699C074130}"/>
                </a:ext>
              </a:extLst>
            </p:cNvPr>
            <p:cNvSpPr/>
            <p:nvPr/>
          </p:nvSpPr>
          <p:spPr bwMode="auto">
            <a:xfrm>
              <a:off x="3833029" y="4148955"/>
              <a:ext cx="758420" cy="301081"/>
            </a:xfrm>
            <a:prstGeom prst="roundRect">
              <a:avLst/>
            </a:prstGeom>
            <a:solidFill>
              <a:srgbClr val="DAEDEF"/>
            </a:solidFill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>
                  <a:solidFill>
                    <a:srgbClr val="000000"/>
                  </a:solidFill>
                  <a:latin typeface="Arial"/>
                  <a:cs typeface="Arial"/>
                </a:rPr>
                <a:t>AIM</a:t>
              </a:r>
              <a:endParaRPr lang="it-IT" sz="800" kern="0">
                <a:solidFill>
                  <a:srgbClr val="000000"/>
                </a:solidFill>
                <a:latin typeface="Arial" charset="0"/>
                <a:cs typeface="Arial"/>
              </a:endParaRP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7846BD8A-3F61-4A61-A1BF-3991D5A92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64" y="1979039"/>
              <a:ext cx="316650" cy="365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9658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B09903-4EC6-445A-8069-0888EEB96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8267" y="1526019"/>
            <a:ext cx="4497493" cy="4366784"/>
          </a:xfrm>
        </p:spPr>
        <p:txBody>
          <a:bodyPr/>
          <a:lstStyle/>
          <a:p>
            <a:pPr marL="168482" indent="0">
              <a:buNone/>
            </a:pPr>
            <a:r>
              <a:rPr lang="en-US" b="1" dirty="0"/>
              <a:t>2022</a:t>
            </a:r>
            <a:endParaRPr lang="en-US" dirty="0"/>
          </a:p>
          <a:p>
            <a:pPr marL="608738" indent="-439409"/>
            <a:r>
              <a:rPr lang="en-US" dirty="0"/>
              <a:t>PoC1: Kubeflow Hackathon</a:t>
            </a:r>
          </a:p>
          <a:p>
            <a:pPr marL="168482" indent="0">
              <a:buNone/>
            </a:pPr>
            <a:r>
              <a:rPr lang="en-US" b="1" dirty="0"/>
              <a:t>2023</a:t>
            </a:r>
          </a:p>
          <a:p>
            <a:pPr marL="608738" indent="-439409"/>
            <a:r>
              <a:rPr lang="en-US" dirty="0"/>
              <a:t>PoC2: On-prem ML pipelines </a:t>
            </a:r>
          </a:p>
          <a:p>
            <a:pPr marL="168482" indent="0">
              <a:buNone/>
            </a:pPr>
            <a:r>
              <a:rPr lang="en-US" b="1" dirty="0"/>
              <a:t>2024</a:t>
            </a:r>
          </a:p>
          <a:p>
            <a:pPr marL="608738" indent="-439409"/>
            <a:r>
              <a:rPr lang="en-US" dirty="0"/>
              <a:t>Design ML Platform architecture</a:t>
            </a:r>
          </a:p>
          <a:p>
            <a:pPr marL="608738" indent="-439409"/>
            <a:r>
              <a:rPr lang="en-US" dirty="0"/>
              <a:t>Plan implementation</a:t>
            </a:r>
          </a:p>
          <a:p>
            <a:pPr marL="168482" indent="0">
              <a:buNone/>
            </a:pPr>
            <a:r>
              <a:rPr lang="en-US" b="1" dirty="0"/>
              <a:t>2025 </a:t>
            </a:r>
          </a:p>
          <a:p>
            <a:pPr marL="608738" indent="-439409"/>
            <a:r>
              <a:rPr lang="en-US" dirty="0"/>
              <a:t>Go Live!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8CF58-B258-4419-BB14-869C8FDB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journey so far …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08C25-BEC3-42D7-99F5-EE29BFFF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91" y="1222065"/>
            <a:ext cx="6439827" cy="4242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E5E24-EE7C-43FD-9794-18ECB7DECCAE}"/>
              </a:ext>
            </a:extLst>
          </p:cNvPr>
          <p:cNvSpPr txBox="1"/>
          <p:nvPr/>
        </p:nvSpPr>
        <p:spPr>
          <a:xfrm>
            <a:off x="5441991" y="5464301"/>
            <a:ext cx="6356547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CH"/>
            </a:defPPr>
            <a:lvl1pPr>
              <a:defRPr sz="1000"/>
            </a:lvl1pPr>
          </a:lstStyle>
          <a:p>
            <a:r>
              <a:rPr lang="en-US" sz="1333" dirty="0"/>
              <a:t>The road to the </a:t>
            </a:r>
            <a:r>
              <a:rPr lang="en-US" sz="1333" dirty="0" err="1"/>
              <a:t>St.Gotthard</a:t>
            </a:r>
            <a:r>
              <a:rPr lang="en-US" sz="1333" dirty="0"/>
              <a:t> Pass</a:t>
            </a:r>
          </a:p>
          <a:p>
            <a:r>
              <a:rPr lang="en-CH" sz="1333" dirty="0" err="1"/>
              <a:t>StudioJS</a:t>
            </a:r>
            <a:r>
              <a:rPr lang="en-CH" sz="1333" dirty="0"/>
              <a:t>, CC BY-SA 4.0,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070135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4;p14">
            <a:extLst>
              <a:ext uri="{FF2B5EF4-FFF2-40B4-BE49-F238E27FC236}">
                <a16:creationId xmlns:a16="http://schemas.microsoft.com/office/drawing/2014/main" id="{AB653A56-CA04-4154-BA52-F25963C8D67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0758" y="3082011"/>
            <a:ext cx="5066405" cy="35233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5920A-0E8F-4BC0-8843-BA0D05F4F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105" y="1295405"/>
            <a:ext cx="10429241" cy="1797004"/>
          </a:xfrm>
        </p:spPr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Build an end-to-end ML pipeline on top of Kubernetes.</a:t>
            </a:r>
          </a:p>
          <a:p>
            <a:r>
              <a:rPr lang="en-US" b="1" dirty="0"/>
              <a:t>Use case:</a:t>
            </a:r>
            <a:r>
              <a:rPr lang="en-US" dirty="0"/>
              <a:t> Predict horizontal visibility at Zurich Airport (postprocessing)</a:t>
            </a:r>
          </a:p>
          <a:p>
            <a:r>
              <a:rPr lang="en-US" b="1" dirty="0"/>
              <a:t>Data:</a:t>
            </a:r>
            <a:r>
              <a:rPr lang="en-US" dirty="0"/>
              <a:t> 1 year of NWP hourly features (forecasts of surface temperature and humidity) and labels (measured visual range in km).</a:t>
            </a:r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6EA419-FF54-4DE7-B048-001CC187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PoC1: </a:t>
            </a:r>
            <a:r>
              <a:rPr lang="de-CH" dirty="0" err="1"/>
              <a:t>Kubeflow</a:t>
            </a:r>
            <a:r>
              <a:rPr lang="de-CH" dirty="0"/>
              <a:t> Hackathon</a:t>
            </a:r>
          </a:p>
        </p:txBody>
      </p:sp>
      <p:pic>
        <p:nvPicPr>
          <p:cNvPr id="5" name="Google Shape;63;p14">
            <a:extLst>
              <a:ext uri="{FF2B5EF4-FFF2-40B4-BE49-F238E27FC236}">
                <a16:creationId xmlns:a16="http://schemas.microsoft.com/office/drawing/2014/main" id="{4AFFB6A8-C782-4896-9523-47D9321FDA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5587" b="46689"/>
          <a:stretch/>
        </p:blipFill>
        <p:spPr>
          <a:xfrm>
            <a:off x="186686" y="3765594"/>
            <a:ext cx="6338225" cy="1921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345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C661B3-31AA-4AE6-B11B-A7274A5C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Kubeflow</a:t>
            </a:r>
            <a:endParaRPr lang="de-CH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85C8FDB-9A92-43A0-B602-75E5D813A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139" y="1431029"/>
            <a:ext cx="4007995" cy="3536239"/>
          </a:xfrm>
        </p:spPr>
        <p:txBody>
          <a:bodyPr/>
          <a:lstStyle/>
          <a:p>
            <a:endParaRPr lang="en-US" b="1" dirty="0"/>
          </a:p>
          <a:p>
            <a:r>
              <a:rPr lang="en-US" dirty="0"/>
              <a:t>An ecosystem of open-source projects to address each stage in the ML lifecycle.</a:t>
            </a:r>
            <a:endParaRPr lang="de-CH" dirty="0"/>
          </a:p>
          <a:p>
            <a:r>
              <a:rPr lang="en-US" dirty="0"/>
              <a:t>Support for best-in-class open source tools and frameworks.</a:t>
            </a:r>
          </a:p>
          <a:p>
            <a:r>
              <a:rPr lang="de-CH" dirty="0" err="1"/>
              <a:t>Sits</a:t>
            </a:r>
            <a:r>
              <a:rPr lang="de-CH" dirty="0"/>
              <a:t> on top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1C679-89D7-4346-990B-29849FC3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80" y="383173"/>
            <a:ext cx="7446520" cy="5631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CC859-7517-4FB4-970E-AAE872799B7A}"/>
              </a:ext>
            </a:extLst>
          </p:cNvPr>
          <p:cNvSpPr txBox="1"/>
          <p:nvPr/>
        </p:nvSpPr>
        <p:spPr>
          <a:xfrm>
            <a:off x="6516291" y="5986530"/>
            <a:ext cx="6356547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CH"/>
            </a:defPPr>
            <a:lvl1pPr>
              <a:defRPr sz="1000"/>
            </a:lvl1pPr>
          </a:lstStyle>
          <a:p>
            <a:r>
              <a:rPr lang="en-US" sz="1333" dirty="0"/>
              <a:t>www.kubeflow.org</a:t>
            </a:r>
            <a:endParaRPr lang="en-CH" sz="1333" dirty="0"/>
          </a:p>
        </p:txBody>
      </p:sp>
    </p:spTree>
    <p:extLst>
      <p:ext uri="{BB962C8B-B14F-4D97-AF65-F5344CB8AC3E}">
        <p14:creationId xmlns:p14="http://schemas.microsoft.com/office/powerpoint/2010/main" val="433321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6908D539-2220-4FDF-8346-D2ACE26404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497" y="1889299"/>
            <a:ext cx="6206507" cy="367380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Google Shape;103;p20">
            <a:extLst>
              <a:ext uri="{FF2B5EF4-FFF2-40B4-BE49-F238E27FC236}">
                <a16:creationId xmlns:a16="http://schemas.microsoft.com/office/drawing/2014/main" id="{246F58D4-AF02-436D-9CD1-E8FA6B9007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858" y="1888792"/>
            <a:ext cx="5568645" cy="367380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C227F3-A6DC-4A0D-877E-A6AF8AB06D94}"/>
              </a:ext>
            </a:extLst>
          </p:cNvPr>
          <p:cNvSpPr txBox="1"/>
          <p:nvPr/>
        </p:nvSpPr>
        <p:spPr>
          <a:xfrm>
            <a:off x="2123846" y="1335302"/>
            <a:ext cx="1703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Kubeflow UI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A1CC9-0ED9-4E68-AA2B-A723D71E2A4E}"/>
              </a:ext>
            </a:extLst>
          </p:cNvPr>
          <p:cNvSpPr txBox="1"/>
          <p:nvPr/>
        </p:nvSpPr>
        <p:spPr>
          <a:xfrm>
            <a:off x="8295521" y="1351001"/>
            <a:ext cx="146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MLflow</a:t>
            </a:r>
            <a:r>
              <a:rPr lang="en-US" sz="2400" dirty="0"/>
              <a:t> UI</a:t>
            </a:r>
            <a:endParaRPr lang="en-CH" sz="24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929226D-6E25-420A-BCE5-A6C9BF15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446" y="350787"/>
            <a:ext cx="10409117" cy="944109"/>
          </a:xfrm>
        </p:spPr>
        <p:txBody>
          <a:bodyPr/>
          <a:lstStyle/>
          <a:p>
            <a:r>
              <a:rPr lang="de-CH" dirty="0" err="1"/>
              <a:t>Results</a:t>
            </a:r>
            <a:r>
              <a:rPr lang="de-CH" dirty="0"/>
              <a:t>: ML </a:t>
            </a:r>
            <a:r>
              <a:rPr lang="de-CH" dirty="0" err="1"/>
              <a:t>pipeline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855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EE8CC-0328-4789-8872-B9221B60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 Ops in Weather and Climate Applications and Services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04A982-588A-47AD-A2EB-2564EF592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37939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What is </a:t>
            </a:r>
            <a:r>
              <a:rPr lang="en-US" b="1" dirty="0">
                <a:highlight>
                  <a:srgbClr val="00FF00"/>
                </a:highlight>
              </a:rPr>
              <a:t>ML Ops</a:t>
            </a:r>
            <a:r>
              <a:rPr lang="en-US" b="1" dirty="0"/>
              <a:t>?</a:t>
            </a:r>
          </a:p>
          <a:p>
            <a:pPr marL="0" indent="0">
              <a:buNone/>
            </a:pPr>
            <a:r>
              <a:rPr lang="en-US" dirty="0"/>
              <a:t>ML Ops is a specialized approach focused on managing </a:t>
            </a:r>
            <a:r>
              <a:rPr lang="en-US" dirty="0">
                <a:highlight>
                  <a:srgbClr val="00FF00"/>
                </a:highlight>
              </a:rPr>
              <a:t>machine learning models</a:t>
            </a:r>
            <a:r>
              <a:rPr lang="en-US" dirty="0"/>
              <a:t>—from training and validation to deployment and monitoring. The goal is to improve model quality, reliability, and scalability throughout its lifecycle.</a:t>
            </a:r>
          </a:p>
          <a:p>
            <a:pPr marL="0" indent="0">
              <a:buNone/>
            </a:pPr>
            <a:r>
              <a:rPr lang="en-US" b="1" dirty="0"/>
              <a:t>ML Ops in Weather and Climate Applications and Services</a:t>
            </a:r>
          </a:p>
          <a:p>
            <a:pPr marL="0" indent="0">
              <a:buNone/>
            </a:pPr>
            <a:r>
              <a:rPr lang="en-US" dirty="0"/>
              <a:t>Operators ensure that ML models are:</a:t>
            </a:r>
          </a:p>
          <a:p>
            <a:pPr marL="0" indent="0">
              <a:buNone/>
            </a:pPr>
            <a:r>
              <a:rPr lang="en-US" b="1" dirty="0"/>
              <a:t>Correctly trained</a:t>
            </a:r>
            <a:r>
              <a:rPr lang="en-US" dirty="0"/>
              <a:t> and validated.</a:t>
            </a:r>
          </a:p>
          <a:p>
            <a:pPr marL="0" indent="0">
              <a:buNone/>
            </a:pPr>
            <a:r>
              <a:rPr lang="en-US" b="1" dirty="0"/>
              <a:t>Monitored</a:t>
            </a:r>
            <a:r>
              <a:rPr lang="en-US" dirty="0"/>
              <a:t> for performance, with error identification and corrective actions.</a:t>
            </a:r>
          </a:p>
          <a:p>
            <a:pPr marL="0" indent="0">
              <a:buNone/>
            </a:pPr>
            <a:r>
              <a:rPr lang="en-US" b="1" dirty="0"/>
              <a:t>Scalable and robust</a:t>
            </a:r>
            <a:r>
              <a:rPr lang="en-US" dirty="0"/>
              <a:t> to handle operational demands.</a:t>
            </a:r>
          </a:p>
          <a:p>
            <a:pPr marL="0" indent="0">
              <a:buNone/>
            </a:pPr>
            <a:r>
              <a:rPr lang="en-US" b="1" dirty="0"/>
              <a:t>Key Practices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16F19-E3A2-4ACC-924B-49506F78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18C48C-F575-4E2F-8E0E-73F955089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55CFEC-0EA4-4F46-9B3E-EB64FC65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7EF865-A2B2-4EDF-B2AF-E8CCB68CE53E}"/>
              </a:ext>
            </a:extLst>
          </p:cNvPr>
          <p:cNvSpPr/>
          <p:nvPr/>
        </p:nvSpPr>
        <p:spPr>
          <a:xfrm>
            <a:off x="2139387" y="4660426"/>
            <a:ext cx="96802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highlight>
                  <a:srgbClr val="FFFF00"/>
                </a:highlight>
              </a:rPr>
              <a:t>Model Versioning</a:t>
            </a:r>
            <a:r>
              <a:rPr lang="en-US" sz="2400" dirty="0"/>
              <a:t>: Managing different versions and tracking performance.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Automated </a:t>
            </a:r>
            <a:r>
              <a:rPr lang="en-US" sz="2400" b="1" dirty="0">
                <a:highlight>
                  <a:srgbClr val="FFFF00"/>
                </a:highlight>
              </a:rPr>
              <a:t>Testing</a:t>
            </a:r>
            <a:r>
              <a:rPr lang="en-US" sz="2400" dirty="0"/>
              <a:t>: Ensuring model quality through continuous testing.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highlight>
                  <a:srgbClr val="FFFF00"/>
                </a:highlight>
              </a:rPr>
              <a:t>Continuous Integration </a:t>
            </a:r>
            <a:r>
              <a:rPr lang="en-US" sz="2400" b="1" dirty="0"/>
              <a:t>&amp; </a:t>
            </a:r>
            <a:r>
              <a:rPr lang="en-US" sz="2400" b="1" dirty="0">
                <a:highlight>
                  <a:srgbClr val="FFFF00"/>
                </a:highlight>
              </a:rPr>
              <a:t>Deployment</a:t>
            </a:r>
            <a:r>
              <a:rPr lang="en-US" sz="2400" dirty="0"/>
              <a:t>: Seamless updates to models.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Data Security</a:t>
            </a:r>
            <a:r>
              <a:rPr lang="en-US" sz="2400" dirty="0"/>
              <a:t>: Safeguarding data used for training and operation.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AE69263-CE39-434A-8557-9AD1270D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197" y="2301753"/>
            <a:ext cx="3730363" cy="12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58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BE588C-6142-40C2-AC32-5C6A0BA9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4" y="1319913"/>
            <a:ext cx="5187499" cy="3536239"/>
          </a:xfrm>
        </p:spPr>
        <p:txBody>
          <a:bodyPr/>
          <a:lstStyle/>
          <a:p>
            <a:endParaRPr lang="en-US" b="1" dirty="0"/>
          </a:p>
          <a:p>
            <a:r>
              <a:rPr lang="en-US" dirty="0"/>
              <a:t>The trained model is used to </a:t>
            </a:r>
            <a:r>
              <a:rPr lang="en-US" b="1" dirty="0"/>
              <a:t>make predictions </a:t>
            </a:r>
            <a:r>
              <a:rPr lang="en-US" dirty="0"/>
              <a:t>on new data. </a:t>
            </a:r>
          </a:p>
          <a:p>
            <a:endParaRPr lang="en-US" dirty="0"/>
          </a:p>
          <a:p>
            <a:r>
              <a:rPr lang="en-US" b="1" dirty="0"/>
              <a:t>Online/synchronous predictions </a:t>
            </a:r>
            <a:r>
              <a:rPr lang="en-US" dirty="0"/>
              <a:t>are generated and returned as soon as requested via a REST API. </a:t>
            </a:r>
          </a:p>
          <a:p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EA1970-D24C-4384-9E51-16BD3024B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dirty="0" err="1"/>
              <a:t>Inference</a:t>
            </a:r>
            <a:endParaRPr lang="de-CH" dirty="0"/>
          </a:p>
        </p:txBody>
      </p:sp>
      <p:pic>
        <p:nvPicPr>
          <p:cNvPr id="4" name="Google Shape;109;p21">
            <a:extLst>
              <a:ext uri="{FF2B5EF4-FFF2-40B4-BE49-F238E27FC236}">
                <a16:creationId xmlns:a16="http://schemas.microsoft.com/office/drawing/2014/main" id="{5E7B5E67-19C6-4A51-ABEF-6F6D0D960F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rcRect r="439" b="4502"/>
          <a:stretch/>
        </p:blipFill>
        <p:spPr>
          <a:xfrm>
            <a:off x="6749319" y="971885"/>
            <a:ext cx="6526415" cy="4012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488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12C69-91D2-4AEE-A8C0-A81741EBD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106" y="1295404"/>
            <a:ext cx="6202781" cy="4199581"/>
          </a:xfrm>
        </p:spPr>
        <p:txBody>
          <a:bodyPr/>
          <a:lstStyle/>
          <a:p>
            <a:r>
              <a:rPr lang="en-US" dirty="0"/>
              <a:t>We managed to build an end-to-end ML pipeline using our internal data infrastructure.</a:t>
            </a:r>
          </a:p>
          <a:p>
            <a:endParaRPr lang="en-US" dirty="0"/>
          </a:p>
          <a:p>
            <a:r>
              <a:rPr lang="en-US" dirty="0"/>
              <a:t>We only tasted the power of Kubeflow as an MLOps framework, still a lot to explore and learn!</a:t>
            </a:r>
          </a:p>
          <a:p>
            <a:endParaRPr lang="en-US" dirty="0"/>
          </a:p>
          <a:p>
            <a:r>
              <a:rPr lang="en-US" dirty="0"/>
              <a:t>However, Kubeflow is a complex ecosystem of services, which seems somewhat challenging to maintain.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F82E9-DFBE-4637-AFC5-8167CFB2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PoC1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D49DD3-6654-4FE6-8A61-FC75563D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5" y="1913242"/>
            <a:ext cx="3400739" cy="30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02F5E0-1017-431B-A832-A241CFB04514}"/>
              </a:ext>
            </a:extLst>
          </p:cNvPr>
          <p:cNvSpPr txBox="1"/>
          <p:nvPr/>
        </p:nvSpPr>
        <p:spPr>
          <a:xfrm>
            <a:off x="1588752" y="5598666"/>
            <a:ext cx="60960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169325"/>
            <a:r>
              <a:rPr lang="en-US" sz="2400" b="1" dirty="0"/>
              <a:t>Next: </a:t>
            </a:r>
            <a:r>
              <a:rPr lang="en-US" sz="2400" dirty="0"/>
              <a:t>Test simpler setup in a production-ready environment.</a:t>
            </a:r>
          </a:p>
        </p:txBody>
      </p:sp>
    </p:spTree>
    <p:extLst>
      <p:ext uri="{BB962C8B-B14F-4D97-AF65-F5344CB8AC3E}">
        <p14:creationId xmlns:p14="http://schemas.microsoft.com/office/powerpoint/2010/main" val="37321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425F4-824E-47D7-BA9A-A7A80E776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dirty="0"/>
              <a:t>Goal: Build an end-to-end ML pipeline using the set of components that are already available in our production environment: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GitLab for code versioning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Jenkins for CI/CD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Airflow for orchestration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Use HPC resources for training (access to GPUs)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Use </a:t>
            </a:r>
            <a:r>
              <a:rPr lang="en-US" sz="2400" dirty="0" err="1">
                <a:ea typeface="+mn-ea"/>
                <a:cs typeface="+mn-cs"/>
              </a:rPr>
              <a:t>Openshift</a:t>
            </a:r>
            <a:r>
              <a:rPr lang="en-US" sz="2400" dirty="0">
                <a:ea typeface="+mn-ea"/>
                <a:cs typeface="+mn-cs"/>
              </a:rPr>
              <a:t> for inference (</a:t>
            </a:r>
            <a:r>
              <a:rPr lang="en-US" sz="2400" dirty="0" err="1">
                <a:ea typeface="+mn-ea"/>
                <a:cs typeface="+mn-cs"/>
              </a:rPr>
              <a:t>Openshift</a:t>
            </a:r>
            <a:r>
              <a:rPr lang="en-US" sz="2400" dirty="0">
                <a:ea typeface="+mn-ea"/>
                <a:cs typeface="+mn-cs"/>
              </a:rPr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case: Postprocessing of wind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B5F5B-9C80-4D35-AA24-E60C60C4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PoC2: On-</a:t>
            </a:r>
            <a:r>
              <a:rPr lang="de-CH" dirty="0" err="1"/>
              <a:t>prem</a:t>
            </a:r>
            <a:r>
              <a:rPr lang="de-CH" dirty="0"/>
              <a:t> ML </a:t>
            </a:r>
            <a:r>
              <a:rPr lang="de-CH" dirty="0" err="1"/>
              <a:t>pipeline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65103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69C8C-F795-47C6-8F27-5B7859DF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Setup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988BDC-15A4-4A23-AC95-08A8F032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235" y="208333"/>
            <a:ext cx="6146839" cy="66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543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A26D6A-2D9E-AECC-0E40-A65087EC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PoC2</a:t>
            </a:r>
          </a:p>
        </p:txBody>
      </p:sp>
    </p:spTree>
    <p:extLst>
      <p:ext uri="{BB962C8B-B14F-4D97-AF65-F5344CB8AC3E}">
        <p14:creationId xmlns:p14="http://schemas.microsoft.com/office/powerpoint/2010/main" val="186319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71C82-2235-4471-AB91-5AEA08D7D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Training at CSCS (HPC).​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Inference on prem (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Openshift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).​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On-prem job orchestration (Airflow).​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On-prem CICD (Jenkins).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Track ML experiments and metadata (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MLflow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).​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Use model registry to bridge training and inference pipelines (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MLflow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marL="169325" indent="0">
              <a:buNone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​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A58E4-521C-4108-B205-102781E5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PoC2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03884-5177-4022-AEC8-28B661E05F7E}"/>
              </a:ext>
            </a:extLst>
          </p:cNvPr>
          <p:cNvSpPr txBox="1"/>
          <p:nvPr/>
        </p:nvSpPr>
        <p:spPr>
          <a:xfrm>
            <a:off x="1436352" y="4755507"/>
            <a:ext cx="802091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169325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Next: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Consolidate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PoCs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into target architecture.</a:t>
            </a:r>
          </a:p>
        </p:txBody>
      </p:sp>
    </p:spTree>
    <p:extLst>
      <p:ext uri="{BB962C8B-B14F-4D97-AF65-F5344CB8AC3E}">
        <p14:creationId xmlns:p14="http://schemas.microsoft.com/office/powerpoint/2010/main" val="315677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E7579DF0-37CD-B1AA-50B8-EFAD6366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77" r="31716" b="-231"/>
          <a:stretch/>
        </p:blipFill>
        <p:spPr>
          <a:xfrm>
            <a:off x="727440" y="1141385"/>
            <a:ext cx="5042899" cy="5607105"/>
          </a:xfrm>
          <a:prstGeom prst="rect">
            <a:avLst/>
          </a:prstGeom>
        </p:spPr>
      </p:pic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A8ACDC1-B8DF-479E-5F92-90A12088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0339" y="1295405"/>
            <a:ext cx="5840007" cy="4961463"/>
          </a:xfrm>
        </p:spPr>
        <p:txBody>
          <a:bodyPr/>
          <a:lstStyle/>
          <a:p>
            <a:pPr marL="606198" indent="-380990"/>
            <a:r>
              <a:rPr lang="en-CH" dirty="0"/>
              <a:t>“Multi-Cloud” architecture</a:t>
            </a:r>
            <a:endParaRPr lang="it-IT" dirty="0"/>
          </a:p>
          <a:p>
            <a:pPr marL="606198" indent="-380990"/>
            <a:r>
              <a:rPr lang="en-US" dirty="0"/>
              <a:t>HPC (CSCS) provides </a:t>
            </a:r>
            <a:r>
              <a:rPr lang="en-CH" dirty="0"/>
              <a:t>compute</a:t>
            </a:r>
            <a:r>
              <a:rPr lang="en-US" dirty="0"/>
              <a:t> and storage infrastructure</a:t>
            </a:r>
            <a:r>
              <a:rPr lang="en-CH" dirty="0"/>
              <a:t> for heavy workload: </a:t>
            </a:r>
          </a:p>
          <a:p>
            <a:pPr marL="1214936" lvl="1" indent="-380990"/>
            <a:r>
              <a:rPr lang="en-CH" b="1" dirty="0"/>
              <a:t>Training data</a:t>
            </a:r>
          </a:p>
          <a:p>
            <a:pPr marL="1214936" lvl="1" indent="-380990"/>
            <a:r>
              <a:rPr lang="en-CH" b="1" dirty="0"/>
              <a:t>Training process</a:t>
            </a:r>
            <a:endParaRPr lang="en-US" b="1" dirty="0"/>
          </a:p>
          <a:p>
            <a:pPr marL="606198" indent="-380990">
              <a:spcBef>
                <a:spcPts val="568"/>
              </a:spcBef>
            </a:pPr>
            <a:r>
              <a:rPr lang="en-CH" dirty="0"/>
              <a:t>P</a:t>
            </a:r>
            <a:r>
              <a:rPr lang="en-US" dirty="0"/>
              <a:t>roduction-critical components are hosted </a:t>
            </a:r>
            <a:r>
              <a:rPr lang="en-CH" dirty="0"/>
              <a:t>on </a:t>
            </a:r>
            <a:r>
              <a:rPr lang="en-US" dirty="0"/>
              <a:t>Public Cloud (</a:t>
            </a:r>
            <a:r>
              <a:rPr lang="en-CH" dirty="0"/>
              <a:t>AWS</a:t>
            </a:r>
            <a:r>
              <a:rPr lang="en-US" dirty="0"/>
              <a:t>)</a:t>
            </a:r>
            <a:r>
              <a:rPr lang="en-CH" dirty="0"/>
              <a:t>:</a:t>
            </a:r>
          </a:p>
          <a:p>
            <a:pPr marL="1420671" lvl="1" indent="-586725">
              <a:spcBef>
                <a:spcPts val="568"/>
              </a:spcBef>
            </a:pPr>
            <a:r>
              <a:rPr lang="en-CH" b="1" dirty="0"/>
              <a:t>Orchestration</a:t>
            </a:r>
          </a:p>
          <a:p>
            <a:pPr marL="1420671" lvl="1" indent="-586725">
              <a:spcBef>
                <a:spcPts val="568"/>
              </a:spcBef>
            </a:pPr>
            <a:r>
              <a:rPr lang="en-CH" b="1" dirty="0"/>
              <a:t>Model registry</a:t>
            </a:r>
          </a:p>
          <a:p>
            <a:pPr marL="1420671" lvl="1" indent="-586725">
              <a:spcBef>
                <a:spcPts val="568"/>
              </a:spcBef>
            </a:pPr>
            <a:r>
              <a:rPr lang="en-CH" b="1" dirty="0"/>
              <a:t>Inference process</a:t>
            </a:r>
            <a:endParaRPr lang="en-US" b="1" dirty="0"/>
          </a:p>
          <a:p>
            <a:pPr marL="811101" indent="-586725">
              <a:spcBef>
                <a:spcPts val="568"/>
              </a:spcBef>
            </a:pPr>
            <a:r>
              <a:rPr lang="en-US" dirty="0"/>
              <a:t>Code version control and CI/CD remain on prem.</a:t>
            </a:r>
          </a:p>
          <a:p>
            <a:pPr marL="224376" indent="0">
              <a:spcBef>
                <a:spcPts val="568"/>
              </a:spcBef>
              <a:buNone/>
            </a:pPr>
            <a:endParaRPr lang="en-CH" b="1" dirty="0"/>
          </a:p>
          <a:p>
            <a:pPr marL="811933" indent="-586725">
              <a:spcBef>
                <a:spcPts val="568"/>
              </a:spcBef>
            </a:pPr>
            <a:endParaRPr lang="en-CH" sz="1867" b="1" dirty="0"/>
          </a:p>
          <a:p>
            <a:pPr marL="811933" indent="-586725">
              <a:spcBef>
                <a:spcPts val="568"/>
              </a:spcBef>
            </a:pPr>
            <a:endParaRPr lang="it-IT" sz="1867" b="1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5B10F97-B360-4F1E-A27D-830B01F81240}"/>
              </a:ext>
            </a:extLst>
          </p:cNvPr>
          <p:cNvSpPr txBox="1">
            <a:spLocks/>
          </p:cNvSpPr>
          <p:nvPr/>
        </p:nvSpPr>
        <p:spPr>
          <a:xfrm>
            <a:off x="858254" y="-13665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Autofit/>
          </a:bodyPr>
          <a:lstStyle>
            <a:defPPr>
              <a:defRPr lang="en-US"/>
            </a:defPPr>
            <a:lvl1pPr marL="0" marR="0" lvl="0" algn="l" defTabSz="685800" rtl="0" eaLnBrk="1" fontAlgn="base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algn="l" defTabSz="685800" rtl="0" eaLnBrk="1" fontAlgn="base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1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685800" marR="0" lvl="2" algn="l" defTabSz="685800" rtl="0" eaLnBrk="1" fontAlgn="base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1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028700" marR="0" lvl="3" algn="l" defTabSz="685800" rtl="0" eaLnBrk="1" fontAlgn="base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1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371600" marR="0" lvl="4" algn="l" defTabSz="685800" rtl="0" eaLnBrk="1" fontAlgn="base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1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1714500" marR="0" lvl="5" algn="l" defTabSz="685800" rtl="0" eaLnBrk="1" fontAlgn="base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1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057400" marR="0" lvl="6" algn="l" defTabSz="685800" rtl="0" eaLnBrk="1" fontAlgn="base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1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2400300" marR="0" lvl="7" algn="l" defTabSz="685800" rtl="0" eaLnBrk="1" fontAlgn="base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1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2743200" marR="0" lvl="8" algn="l" defTabSz="685800" rtl="0" eaLnBrk="1" fontAlgn="base" latinLnBrk="0" hangingPunct="1">
              <a:spcBef>
                <a:spcPts val="0"/>
              </a:spcBef>
              <a:spcAft>
                <a:spcPts val="0"/>
              </a:spcAft>
              <a:buSzPts val="1400"/>
              <a:buNone/>
              <a:defRPr sz="1350" b="1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de-CH" sz="3200" dirty="0">
                <a:solidFill>
                  <a:schemeClr val="dk1"/>
                </a:solidFill>
                <a:latin typeface="Arial"/>
                <a:cs typeface="Arial"/>
              </a:rPr>
              <a:t>ML </a:t>
            </a:r>
            <a:r>
              <a:rPr lang="de-CH" sz="3200" dirty="0" err="1">
                <a:solidFill>
                  <a:schemeClr val="dk1"/>
                </a:solidFill>
                <a:latin typeface="Arial"/>
                <a:cs typeface="Arial"/>
              </a:rPr>
              <a:t>Platform</a:t>
            </a:r>
            <a:r>
              <a:rPr lang="de-CH" sz="3200" dirty="0">
                <a:solidFill>
                  <a:schemeClr val="dk1"/>
                </a:solidFill>
                <a:latin typeface="Arial"/>
                <a:cs typeface="Arial"/>
              </a:rPr>
              <a:t>: Target </a:t>
            </a:r>
            <a:r>
              <a:rPr lang="de-CH" sz="3200" dirty="0" err="1">
                <a:solidFill>
                  <a:schemeClr val="dk1"/>
                </a:solidFill>
                <a:latin typeface="Arial"/>
                <a:cs typeface="Arial"/>
              </a:rPr>
              <a:t>architecture</a:t>
            </a:r>
            <a:endParaRPr lang="en-US" sz="3200" dirty="0">
              <a:solidFill>
                <a:schemeClr val="dk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222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5C01AF-85B9-4831-9C3C-8CB72B052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MeteoSwiss is now evaluating the integration of cloud environments, the ML Platform can profit from this journey.</a:t>
            </a:r>
          </a:p>
          <a:p>
            <a:pPr lvl="1"/>
            <a:r>
              <a:rPr lang="en-US" dirty="0"/>
              <a:t>In collaboration with other partners and providers, MeteoSwiss will evaluate the best approach for a multi-cloud ML Platform setup.</a:t>
            </a:r>
          </a:p>
          <a:p>
            <a:endParaRPr lang="en-US" dirty="0"/>
          </a:p>
          <a:p>
            <a:r>
              <a:rPr lang="en-US" dirty="0"/>
              <a:t>The ML Platform will grow together with different use cases, allowing it to have specific targets for the short-term mission, without forgetting the long-term vision.</a:t>
            </a:r>
          </a:p>
          <a:p>
            <a:endParaRPr lang="en-US" dirty="0"/>
          </a:p>
          <a:p>
            <a:r>
              <a:rPr lang="en-US" dirty="0"/>
              <a:t>MLOps best practices and standards will be enforced with templates, base services (e.g. </a:t>
            </a:r>
            <a:r>
              <a:rPr lang="en-US" dirty="0" err="1"/>
              <a:t>MLflow</a:t>
            </a:r>
            <a:r>
              <a:rPr lang="en-US" dirty="0"/>
              <a:t>), and quality gates during operationalization.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8BE7B-251F-4DAE-B46D-051AFB5F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Implementation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7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287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77D6-34AA-428B-ACCF-0F4F5C3B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Information on E-AI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E6B1D-33C4-4D24-9B89-08DD07A9A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Slides available at GitHub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https://github.com/eumetnet-e-ai/tutorials</a:t>
            </a:r>
          </a:p>
          <a:p>
            <a:r>
              <a:rPr lang="en-US" dirty="0"/>
              <a:t>Recording will be available at EUMETNET SharePoint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https://tlnt19059.sharepoint.com/:f:/r/sites/E-AI/Shared%20Documents/Tutorials</a:t>
            </a:r>
          </a:p>
          <a:p>
            <a:r>
              <a:rPr lang="en-US" dirty="0"/>
              <a:t>Register for E-AI updates and SharePoint Access: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marek.jacob@eumetnet.eu</a:t>
            </a:r>
            <a:endParaRPr lang="en-US" dirty="0"/>
          </a:p>
          <a:p>
            <a:r>
              <a:rPr lang="en-US" dirty="0"/>
              <a:t>Contacts:</a:t>
            </a:r>
          </a:p>
          <a:p>
            <a:pPr lvl="1"/>
            <a:r>
              <a:rPr lang="en-US" dirty="0"/>
              <a:t>Roland Potthast:		Roland.Potthast@dwd.de</a:t>
            </a:r>
          </a:p>
          <a:p>
            <a:pPr lvl="1"/>
            <a:r>
              <a:rPr lang="en-US" dirty="0"/>
              <a:t>Marek Jacob: 		Marek.Jacob@dwd.de</a:t>
            </a:r>
          </a:p>
          <a:p>
            <a:pPr lvl="1"/>
            <a:r>
              <a:rPr lang="en-US" dirty="0"/>
              <a:t>Daniele Nerini: 		Daniele.Nerini@meteoswiss.ch</a:t>
            </a:r>
          </a:p>
          <a:p>
            <a:r>
              <a:rPr lang="en-US" dirty="0"/>
              <a:t>E-AI Working Group „WG3 Operations“ for exchange on </a:t>
            </a:r>
            <a:r>
              <a:rPr lang="en-US" dirty="0" err="1"/>
              <a:t>MLOps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https://chat.europeanweather.cloud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25BCB7-B6F8-4515-8915-9F5FD296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37FD3-2747-42F3-8D61-BDBC2F0E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Roland Potthast, Marek Jacob, Daniele Nerini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D20A0-C7DB-4553-A283-85DC56C1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19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C65B3D-8704-447F-B5CD-136D4230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Research to Operations – Building Blocks 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373D08-96CC-4C71-86D1-9B88E3E0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852230" cy="5005388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1. </a:t>
            </a:r>
            <a:r>
              <a:rPr lang="en-GB" b="1" dirty="0">
                <a:highlight>
                  <a:srgbClr val="FFFF00"/>
                </a:highlight>
              </a:rPr>
              <a:t>Version Control and Source Code Management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Manages code changes and enables team collaboration (e.g., Git).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 Branching strategies (e.g., </a:t>
            </a:r>
            <a:r>
              <a:rPr lang="en-GB" dirty="0" err="1"/>
              <a:t>GitFlow</a:t>
            </a:r>
            <a:r>
              <a:rPr lang="en-GB" dirty="0"/>
              <a:t>), conflict resolution, versioning infrastructure code.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2. </a:t>
            </a:r>
            <a:r>
              <a:rPr lang="en-GB" b="1" dirty="0">
                <a:highlight>
                  <a:srgbClr val="FFFF00"/>
                </a:highlight>
              </a:rPr>
              <a:t>CI/CD </a:t>
            </a:r>
            <a:r>
              <a:rPr lang="en-GB" b="1" dirty="0"/>
              <a:t>(Continuous Integration/Continuous Deployment)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Automates the build, test, and deployment processes.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 Test coverage, automation tools (e.g., Jenkins, GitHub Actions), deployment strategies (e.g., Blue-Green Deployments).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3. </a:t>
            </a:r>
            <a:r>
              <a:rPr lang="en-GB" b="1" dirty="0">
                <a:highlight>
                  <a:srgbClr val="FFFF00"/>
                </a:highlight>
              </a:rPr>
              <a:t>Infrastructure as Code </a:t>
            </a:r>
            <a:r>
              <a:rPr lang="en-GB" b="1" dirty="0"/>
              <a:t>(</a:t>
            </a:r>
            <a:r>
              <a:rPr lang="en-GB" b="1" dirty="0" err="1"/>
              <a:t>IaC</a:t>
            </a:r>
            <a:r>
              <a:rPr lang="en-GB" b="1" dirty="0"/>
              <a:t>)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Defines and manages infrastructure programmatically (e.g., Terraform, Ansible).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 Repeatability, modularity, handling sensitive credentials securely.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4. </a:t>
            </a:r>
            <a:r>
              <a:rPr lang="en-GB" b="1" dirty="0">
                <a:highlight>
                  <a:srgbClr val="FFFF00"/>
                </a:highlight>
              </a:rPr>
              <a:t>Monitoring and Logging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Monitors systems and applications (e.g., Prometheus, Grafana, ELK Stack).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 Define KPIs, avoid logging sensitive data, and set up alerts for critical issues.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5. </a:t>
            </a:r>
            <a:r>
              <a:rPr lang="en-GB" b="1" dirty="0">
                <a:highlight>
                  <a:srgbClr val="FFFF00"/>
                </a:highlight>
              </a:rPr>
              <a:t>Automation</a:t>
            </a:r>
          </a:p>
          <a:p>
            <a:pPr marL="0" indent="0">
              <a:buNone/>
            </a:pPr>
            <a:r>
              <a:rPr lang="en-GB" b="1" dirty="0"/>
              <a:t>Use Case</a:t>
            </a:r>
            <a:r>
              <a:rPr lang="en-GB" dirty="0"/>
              <a:t>: Reduces manual tasks (e.g., testing, deployments, updates).</a:t>
            </a:r>
          </a:p>
          <a:p>
            <a:pPr marL="0" indent="0">
              <a:buNone/>
            </a:pPr>
            <a:r>
              <a:rPr lang="en-GB" b="1" dirty="0"/>
              <a:t>Considerations</a:t>
            </a:r>
            <a:r>
              <a:rPr lang="en-GB" dirty="0"/>
              <a:t>: Write effective scripts, integrate workflows, and choose suitable automation tools.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E53A9C-E4E2-419A-A3DE-F2BABE52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6B6639-A4FE-4A9C-B2D7-ECF78AEB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6F7353-96F7-45B0-8CA2-3DC7F96A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9530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1965B9-889A-7A2F-DE13-2F0E4C15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179" y="172092"/>
            <a:ext cx="3493385" cy="24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 descr="Ein Bild, das Elektronik, Text, Taschenrechner, Schaltung enthält.&#10;&#10;Automatisch generierte Beschreibung">
            <a:extLst>
              <a:ext uri="{FF2B5EF4-FFF2-40B4-BE49-F238E27FC236}">
                <a16:creationId xmlns:a16="http://schemas.microsoft.com/office/drawing/2014/main" id="{D82D4294-5E53-6177-62C0-5DE872EA4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82" y="2975975"/>
            <a:ext cx="3044682" cy="3044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E588C5B-0CDD-4342-0E3B-80C8E6EB99E6}"/>
              </a:ext>
            </a:extLst>
          </p:cNvPr>
          <p:cNvSpPr txBox="1"/>
          <p:nvPr/>
        </p:nvSpPr>
        <p:spPr>
          <a:xfrm>
            <a:off x="7736440" y="6020657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Images, </a:t>
            </a:r>
            <a:br>
              <a:rPr lang="en-GB" sz="1200" dirty="0"/>
            </a:br>
            <a:r>
              <a:rPr lang="en-GB" sz="1200" dirty="0"/>
              <a:t>© Roland Potthast 2024</a:t>
            </a:r>
            <a:endParaRPr lang="de-DE" sz="1200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50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Roland Potthast, Marek Jacob, Daniele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Nerini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	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</a:t>
            </a:r>
            <a:r>
              <a:rPr lang="en-GB" b="1" dirty="0"/>
              <a:t>February Wednesday 19</a:t>
            </a:r>
            <a:r>
              <a:rPr lang="en-GB" dirty="0"/>
              <a:t>, 2025, 11-12 CET</a:t>
            </a:r>
          </a:p>
          <a:p>
            <a:r>
              <a:rPr lang="en-GB" dirty="0" err="1"/>
              <a:t>MLflow</a:t>
            </a:r>
            <a:r>
              <a:rPr lang="en-GB" dirty="0"/>
              <a:t>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</a:t>
            </a:r>
            <a:r>
              <a:rPr lang="en-GB" dirty="0" err="1"/>
              <a:t>MLflow</a:t>
            </a:r>
            <a:r>
              <a:rPr lang="en-GB" dirty="0"/>
              <a:t> as a ML software developer (20') [HT]</a:t>
            </a:r>
          </a:p>
          <a:p>
            <a:r>
              <a:rPr lang="en-GB" dirty="0"/>
              <a:t>5.3 Running </a:t>
            </a:r>
            <a:r>
              <a:rPr lang="en-GB" dirty="0" err="1"/>
              <a:t>MLflow</a:t>
            </a:r>
            <a:r>
              <a:rPr lang="en-GB" dirty="0"/>
              <a:t>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(20') [JD]</a:t>
            </a:r>
          </a:p>
          <a:p>
            <a:r>
              <a:rPr lang="en-GB" dirty="0"/>
              <a:t>6.3 Setting up a runner (20') [FP]</a:t>
            </a:r>
          </a:p>
        </p:txBody>
      </p:sp>
    </p:spTree>
    <p:extLst>
      <p:ext uri="{BB962C8B-B14F-4D97-AF65-F5344CB8AC3E}">
        <p14:creationId xmlns:p14="http://schemas.microsoft.com/office/powerpoint/2010/main" val="264154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E89AA-0E1B-4A52-BFED-9EBDD38C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Research to Operations – Building Blocks II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395DC-88D7-4906-ADDB-2E25FB461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6. </a:t>
            </a:r>
            <a:r>
              <a:rPr lang="en-US" b="1" dirty="0">
                <a:highlight>
                  <a:srgbClr val="FFFF00"/>
                </a:highlight>
              </a:rPr>
              <a:t>Collaboration</a:t>
            </a:r>
            <a:r>
              <a:rPr lang="en-US" b="1" dirty="0"/>
              <a:t> and Communication</a:t>
            </a:r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Improves transparency and teamwork between development and operations.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Use tools like Slack or Rocket Chat, establish feedback loops, and define clear responsibilities.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7. </a:t>
            </a:r>
            <a:r>
              <a:rPr lang="en-US" b="1" dirty="0">
                <a:highlight>
                  <a:srgbClr val="FFFF00"/>
                </a:highlight>
              </a:rPr>
              <a:t>Security</a:t>
            </a:r>
            <a:r>
              <a:rPr lang="en-US" b="1" dirty="0"/>
              <a:t> (</a:t>
            </a:r>
            <a:r>
              <a:rPr lang="en-US" b="1" dirty="0" err="1"/>
              <a:t>DevSecOps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Integrates security into development from the start.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Automate security checks, manage vulnerabilities, and enforce access controls.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8. </a:t>
            </a:r>
            <a:r>
              <a:rPr lang="en-US" b="1" dirty="0">
                <a:highlight>
                  <a:srgbClr val="FFFF00"/>
                </a:highlight>
              </a:rPr>
              <a:t>Containerization</a:t>
            </a:r>
            <a:r>
              <a:rPr lang="en-US" b="1" dirty="0"/>
              <a:t> and Orchestration</a:t>
            </a:r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Standardizes applications and deployment processes (e.g., Docker, Kubernetes).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Resource allocation, scalability, and managing network communication.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9. </a:t>
            </a:r>
            <a:r>
              <a:rPr lang="en-US" b="1" dirty="0">
                <a:highlight>
                  <a:srgbClr val="FFFF00"/>
                </a:highlight>
              </a:rPr>
              <a:t>Feedback</a:t>
            </a:r>
            <a:r>
              <a:rPr lang="en-US" b="1" dirty="0"/>
              <a:t> and Continuous Improvement</a:t>
            </a:r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Drives improvement through feedback loops and analytics.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Gather data, hold retrospectives, and define metrics to measure success.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10. </a:t>
            </a:r>
            <a:r>
              <a:rPr lang="en-US" b="1" dirty="0">
                <a:highlight>
                  <a:srgbClr val="FFFF00"/>
                </a:highlight>
              </a:rPr>
              <a:t>Scalability</a:t>
            </a:r>
            <a:r>
              <a:rPr lang="en-US" b="1" dirty="0"/>
              <a:t>, </a:t>
            </a:r>
            <a:r>
              <a:rPr lang="en-US" b="1" dirty="0">
                <a:highlight>
                  <a:srgbClr val="FFFF00"/>
                </a:highlight>
              </a:rPr>
              <a:t>Reliability</a:t>
            </a:r>
            <a:r>
              <a:rPr lang="en-US" b="1" dirty="0"/>
              <a:t> and </a:t>
            </a:r>
            <a:r>
              <a:rPr lang="en-US" b="1" dirty="0">
                <a:highlight>
                  <a:srgbClr val="FFFF00"/>
                </a:highlight>
              </a:rPr>
              <a:t>Portability</a:t>
            </a:r>
          </a:p>
          <a:p>
            <a:pPr marL="0" indent="0">
              <a:buNone/>
            </a:pPr>
            <a:r>
              <a:rPr lang="en-US" b="1" dirty="0"/>
              <a:t>Use Case</a:t>
            </a:r>
            <a:r>
              <a:rPr lang="en-US" dirty="0"/>
              <a:t>: Ensures systems are flexible and robust.</a:t>
            </a:r>
          </a:p>
          <a:p>
            <a:pPr marL="0" indent="0">
              <a:buNone/>
            </a:pPr>
            <a:r>
              <a:rPr lang="en-US" b="1" dirty="0"/>
              <a:t>Considerations</a:t>
            </a:r>
            <a:r>
              <a:rPr lang="en-US" dirty="0"/>
              <a:t>: Redundancy, load testing, and implementing auto-scaling strategies.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F66FC9-3837-44FB-82DE-5BCBC5E58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600EDF-91A4-4B0F-A0F2-94BAEA44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4CEF3C-6755-44C7-9AFD-A89205ED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94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Make a Gitflow Diagram | Gliffy by Perforce">
            <a:extLst>
              <a:ext uri="{FF2B5EF4-FFF2-40B4-BE49-F238E27FC236}">
                <a16:creationId xmlns:a16="http://schemas.microsoft.com/office/drawing/2014/main" id="{7FB26668-0297-4A9C-9FD7-4A6D3494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14" y="2665879"/>
            <a:ext cx="5150734" cy="3433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F56C09-B9D6-4B2E-99A6-BB40692F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</a:rPr>
              <a:t>Versioning</a:t>
            </a:r>
            <a:r>
              <a:rPr lang="en-GB" sz="3200" dirty="0"/>
              <a:t> of Code - Example Git Playground 1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43E2F4-EA3C-4790-8D2D-65005FE28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5053314" cy="5005388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Install </a:t>
            </a:r>
            <a:r>
              <a:rPr lang="en-GB" sz="2400" b="1" dirty="0"/>
              <a:t>git bash </a:t>
            </a:r>
            <a:r>
              <a:rPr lang="en-GB" sz="2400" dirty="0"/>
              <a:t>on your computer (e.g. windows), open a bash</a:t>
            </a:r>
          </a:p>
          <a:p>
            <a:r>
              <a:rPr lang="en-GB" sz="2400" dirty="0"/>
              <a:t>Let us generate a </a:t>
            </a:r>
            <a:r>
              <a:rPr lang="en-GB" sz="2400" b="1" dirty="0"/>
              <a:t>bare git repository</a:t>
            </a:r>
          </a:p>
          <a:p>
            <a:pPr marL="457200" lvl="1" indent="0">
              <a:buNone/>
            </a:pPr>
            <a:r>
              <a:rPr lang="de-DE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mkdir</a:t>
            </a:r>
            <a:r>
              <a:rPr lang="de-DE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git_demo_store</a:t>
            </a:r>
            <a:endParaRPr lang="de-DE" sz="1800" dirty="0">
              <a:latin typeface="Lucida Console" panose="020B0609040504020204" pitchFamily="49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de-DE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cd </a:t>
            </a:r>
            <a:r>
              <a:rPr lang="de-DE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git_demo_store</a:t>
            </a:r>
            <a:r>
              <a:rPr lang="de-DE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/</a:t>
            </a:r>
          </a:p>
          <a:p>
            <a:pPr marL="457200" lvl="1" indent="0">
              <a:buNone/>
            </a:pPr>
            <a:r>
              <a:rPr lang="de-DE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git</a:t>
            </a:r>
            <a:r>
              <a:rPr lang="de-DE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de-DE" sz="18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init</a:t>
            </a:r>
            <a:r>
              <a:rPr lang="de-DE" sz="18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--bare</a:t>
            </a:r>
          </a:p>
          <a:p>
            <a:r>
              <a:rPr lang="en-GB" sz="2400" b="1" dirty="0">
                <a:cs typeface="Times New Roman" panose="02020603050405020304" pitchFamily="18" charset="0"/>
              </a:rPr>
              <a:t>Clone your repo </a:t>
            </a:r>
            <a:r>
              <a:rPr lang="en-GB" sz="2400" dirty="0">
                <a:cs typeface="Times New Roman" panose="02020603050405020304" pitchFamily="18" charset="0"/>
              </a:rPr>
              <a:t>to get a working repo</a:t>
            </a:r>
          </a:p>
          <a:p>
            <a:pPr marL="457200" lvl="1" indent="0">
              <a:buNone/>
            </a:pPr>
            <a:r>
              <a:rPr lang="en-US" sz="200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clone </a:t>
            </a:r>
            <a:r>
              <a:rPr lang="en-US" sz="20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git_demo_store</a:t>
            </a:r>
            <a:r>
              <a:rPr lang="en-US" sz="2000" dirty="0"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git_demo_work</a:t>
            </a:r>
            <a:endParaRPr lang="en-US" sz="2000" dirty="0">
              <a:latin typeface="Lucida Console" panose="020B0609040504020204" pitchFamily="49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Lucida Console" panose="020B0609040504020204" pitchFamily="49" charset="0"/>
                <a:cs typeface="Times New Roman" panose="02020603050405020304" pitchFamily="18" charset="0"/>
              </a:rPr>
              <a:t>Cloning into '</a:t>
            </a:r>
            <a:r>
              <a:rPr lang="en-US" sz="20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git_demo_work</a:t>
            </a:r>
            <a:r>
              <a:rPr lang="en-US" sz="2000" dirty="0">
                <a:latin typeface="Lucida Console" panose="020B0609040504020204" pitchFamily="49" charset="0"/>
                <a:cs typeface="Times New Roman" panose="02020603050405020304" pitchFamily="18" charset="0"/>
              </a:rPr>
              <a:t>'...</a:t>
            </a:r>
          </a:p>
          <a:p>
            <a:pPr marL="457200" lvl="1" indent="0">
              <a:buNone/>
            </a:pPr>
            <a:r>
              <a:rPr lang="en-US" sz="2000" dirty="0">
                <a:latin typeface="Lucida Console" panose="020B0609040504020204" pitchFamily="49" charset="0"/>
                <a:cs typeface="Times New Roman" panose="02020603050405020304" pitchFamily="18" charset="0"/>
              </a:rPr>
              <a:t>warning: You appear to have cloned an empty repository.</a:t>
            </a:r>
          </a:p>
          <a:p>
            <a:pPr marL="457200" lvl="1" indent="0">
              <a:buNone/>
            </a:pPr>
            <a:r>
              <a:rPr lang="de-DE" sz="200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done</a:t>
            </a:r>
            <a:r>
              <a:rPr lang="de-DE" sz="2000" dirty="0">
                <a:latin typeface="Lucida Console" panose="020B0609040504020204" pitchFamily="49" charset="0"/>
                <a:cs typeface="Times New Roman" panose="02020603050405020304" pitchFamily="18" charset="0"/>
              </a:rPr>
              <a:t>.</a:t>
            </a:r>
          </a:p>
          <a:p>
            <a:endParaRPr lang="de-DE" sz="24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E7A15B-82C4-4944-A6C0-5E3F6AB4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2EEC8F-3F13-4C51-8026-75A92B1F6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251323-5980-40ED-A48A-0258341E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C1C63B-A4DD-4A59-B3E7-6B3C72DA4E7B}"/>
              </a:ext>
            </a:extLst>
          </p:cNvPr>
          <p:cNvSpPr txBox="1"/>
          <p:nvPr/>
        </p:nvSpPr>
        <p:spPr>
          <a:xfrm rot="604724">
            <a:off x="7161370" y="1452614"/>
            <a:ext cx="3342133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USE Git repositories to make sure </a:t>
            </a:r>
          </a:p>
          <a:p>
            <a:pPr marL="342900" indent="-342900">
              <a:buAutoNum type="alphaLcParenR"/>
            </a:pPr>
            <a:r>
              <a:rPr lang="en-GB" dirty="0"/>
              <a:t>Code is always saved on another computer </a:t>
            </a:r>
          </a:p>
          <a:p>
            <a:pPr marL="342900" indent="-342900">
              <a:buAutoNum type="alphaLcParenR"/>
            </a:pPr>
            <a:r>
              <a:rPr lang="en-GB" dirty="0"/>
              <a:t>All changes are monitored all the time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04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DAD064-6B38-4F78-B4A1-CC72056E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Example Git Playground 2: </a:t>
            </a:r>
            <a:r>
              <a:rPr lang="en-GB" sz="2800" dirty="0">
                <a:solidFill>
                  <a:srgbClr val="C00000"/>
                </a:solidFill>
              </a:rPr>
              <a:t>bare repo </a:t>
            </a:r>
            <a:r>
              <a:rPr lang="en-GB" sz="2800" dirty="0"/>
              <a:t>and cloned repo</a:t>
            </a:r>
            <a:endParaRPr lang="de-D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0824CA-211D-4937-B12B-4BA4338D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41" y="1085850"/>
            <a:ext cx="10515600" cy="5005388"/>
          </a:xfrm>
        </p:spPr>
        <p:txBody>
          <a:bodyPr/>
          <a:lstStyle/>
          <a:p>
            <a:r>
              <a:rPr lang="en-GB" dirty="0"/>
              <a:t>We now have a </a:t>
            </a:r>
            <a:r>
              <a:rPr lang="en-GB" b="1" dirty="0"/>
              <a:t>bare repo </a:t>
            </a:r>
            <a:r>
              <a:rPr lang="en-GB" dirty="0"/>
              <a:t>(which is a full repo) and a </a:t>
            </a:r>
            <a:r>
              <a:rPr lang="en-GB" b="1" dirty="0"/>
              <a:t>cloned repo </a:t>
            </a:r>
            <a:r>
              <a:rPr lang="en-GB" dirty="0"/>
              <a:t>for work. This can also be done via </a:t>
            </a:r>
            <a:r>
              <a:rPr lang="en-GB" dirty="0" err="1"/>
              <a:t>ssh</a:t>
            </a:r>
            <a:r>
              <a:rPr lang="en-GB" dirty="0"/>
              <a:t>, and  you can use the base repo as your reference and work with various work repos on other computers.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DF1D61-A749-4C05-B3C1-9C41E1E8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9EB69F-CD91-4829-A1D7-FECBF520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57FC4E-45D8-44AB-897B-2D6900DB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11" y="2381926"/>
            <a:ext cx="7974010" cy="1160397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0840C0-CD66-4845-A12A-C4855D57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BB0E32-1EC6-45E0-B866-B773A324A7D1}"/>
              </a:ext>
            </a:extLst>
          </p:cNvPr>
          <p:cNvSpPr/>
          <p:nvPr/>
        </p:nvSpPr>
        <p:spPr>
          <a:xfrm>
            <a:off x="738850" y="3654567"/>
            <a:ext cx="1114834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</a:rPr>
              <a:t>Add a </a:t>
            </a:r>
            <a:r>
              <a:rPr lang="de-DE" sz="2400" dirty="0" err="1">
                <a:solidFill>
                  <a:prstClr val="black"/>
                </a:solidFill>
              </a:rPr>
              <a:t>demo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file</a:t>
            </a:r>
            <a:r>
              <a:rPr lang="de-DE" sz="2400" dirty="0">
                <a:solidFill>
                  <a:prstClr val="black"/>
                </a:solidFill>
              </a:rPr>
              <a:t>, </a:t>
            </a:r>
            <a:r>
              <a:rPr lang="de-DE" sz="2400" dirty="0" err="1">
                <a:solidFill>
                  <a:prstClr val="black"/>
                </a:solidFill>
              </a:rPr>
              <a:t>commit</a:t>
            </a:r>
            <a:r>
              <a:rPr lang="de-DE" sz="2400" dirty="0">
                <a:solidFill>
                  <a:prstClr val="black"/>
                </a:solidFill>
              </a:rPr>
              <a:t> and push</a:t>
            </a:r>
          </a:p>
          <a:p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echo "Hello, World!" &gt; demo.txt</a:t>
            </a:r>
          </a:p>
          <a:p>
            <a:endParaRPr lang="de-D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demo.txt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git commit -m "Initial commit"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g</a:t>
            </a:r>
            <a:r>
              <a:rPr lang="de-D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it</a:t>
            </a:r>
            <a:r>
              <a:rPr lang="de-DE" dirty="0">
                <a:solidFill>
                  <a:prstClr val="black"/>
                </a:solidFill>
                <a:latin typeface="Lucida Console" panose="020B0609040504020204" pitchFamily="49" charset="0"/>
              </a:rPr>
              <a:t> push</a:t>
            </a:r>
          </a:p>
        </p:txBody>
      </p:sp>
      <p:pic>
        <p:nvPicPr>
          <p:cNvPr id="5122" name="Picture 2" descr="Git Setup for web development without git server, using local network -  Stack Overflow">
            <a:extLst>
              <a:ext uri="{FF2B5EF4-FFF2-40B4-BE49-F238E27FC236}">
                <a16:creationId xmlns:a16="http://schemas.microsoft.com/office/drawing/2014/main" id="{F209AF5B-01EE-4CE2-B986-6DCCB91B6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4925"/>
          <a:stretch/>
        </p:blipFill>
        <p:spPr bwMode="auto">
          <a:xfrm>
            <a:off x="6231503" y="3654568"/>
            <a:ext cx="4820373" cy="2838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ACAEB5B-4060-4DF2-9996-80B31D21EADB}"/>
              </a:ext>
            </a:extLst>
          </p:cNvPr>
          <p:cNvSpPr txBox="1"/>
          <p:nvPr/>
        </p:nvSpPr>
        <p:spPr>
          <a:xfrm>
            <a:off x="2370447" y="5547196"/>
            <a:ext cx="3342133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Play around with git add, checkout, push and also explore how to restore previous versions, how to monitor commits etc …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845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2F4AB-63F3-46D1-ADE6-69946F5B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C00000"/>
                </a:solidFill>
              </a:rPr>
              <a:t>CI-CD trigger</a:t>
            </a:r>
            <a:r>
              <a:rPr lang="en-GB" sz="3200" dirty="0"/>
              <a:t>: Example Git Playground 3: post-receive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E48ACD-5D62-4736-8CB1-C071FDE2B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4868119" cy="5005388"/>
          </a:xfrm>
        </p:spPr>
        <p:txBody>
          <a:bodyPr/>
          <a:lstStyle/>
          <a:p>
            <a:r>
              <a:rPr lang="en-GB" dirty="0"/>
              <a:t>In hooks/ directory of the base repo</a:t>
            </a:r>
          </a:p>
          <a:p>
            <a:pPr marL="457200" lvl="1" indent="0">
              <a:buNone/>
            </a:pPr>
            <a:r>
              <a:rPr lang="en-GB" sz="2000" dirty="0" err="1">
                <a:latin typeface="Lucida Console" panose="020B0609040504020204" pitchFamily="49" charset="0"/>
              </a:rPr>
              <a:t>git_demo_store</a:t>
            </a:r>
            <a:endParaRPr lang="en-GB" sz="20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GB" dirty="0"/>
              <a:t>generate a file </a:t>
            </a:r>
          </a:p>
          <a:p>
            <a:pPr marL="457200" lvl="1" indent="0">
              <a:buNone/>
            </a:pPr>
            <a:r>
              <a:rPr lang="en-GB" sz="2000" dirty="0">
                <a:latin typeface="Lucida Console" panose="020B0609040504020204" pitchFamily="49" charset="0"/>
              </a:rPr>
              <a:t>post-receive</a:t>
            </a:r>
          </a:p>
          <a:p>
            <a:pPr marL="0" indent="0">
              <a:buNone/>
            </a:pPr>
            <a:r>
              <a:rPr lang="en-GB" dirty="0"/>
              <a:t>with the content on the right.  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4B8EAC-08BB-46BC-8016-4704FFDF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22/01/2025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5C8E5-1762-4481-8DAA-F1860059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510A2D-1B0F-42E7-BA3A-C5B1795E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1164CA-65C8-489C-832E-1EC621B22AFB}"/>
              </a:ext>
            </a:extLst>
          </p:cNvPr>
          <p:cNvSpPr/>
          <p:nvPr/>
        </p:nvSpPr>
        <p:spPr>
          <a:xfrm>
            <a:off x="6096000" y="1459230"/>
            <a:ext cx="6096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5DFF"/>
                </a:solidFill>
                <a:latin typeface="Lucida Console" panose="020B0609040504020204" pitchFamily="49" charset="0"/>
              </a:rPr>
              <a:t>#!/bin/bash</a:t>
            </a:r>
          </a:p>
          <a:p>
            <a:endParaRPr lang="de-DE" dirty="0">
              <a:solidFill>
                <a:srgbClr val="005DFF"/>
              </a:solidFill>
              <a:latin typeface="Lucida Console" panose="020B0609040504020204" pitchFamily="49" charset="0"/>
            </a:endParaRPr>
          </a:p>
          <a:p>
            <a:r>
              <a:rPr lang="de-DE" dirty="0">
                <a:solidFill>
                  <a:srgbClr val="005DFF"/>
                </a:solidFill>
                <a:latin typeface="Lucida Console" panose="020B0609040504020204" pitchFamily="49" charset="0"/>
              </a:rPr>
              <a:t># Simple post-</a:t>
            </a:r>
            <a:r>
              <a:rPr lang="de-DE" dirty="0" err="1">
                <a:solidFill>
                  <a:srgbClr val="005DFF"/>
                </a:solidFill>
                <a:latin typeface="Lucida Console" panose="020B0609040504020204" pitchFamily="49" charset="0"/>
              </a:rPr>
              <a:t>receive</a:t>
            </a:r>
            <a:r>
              <a:rPr lang="de-DE" dirty="0">
                <a:solidFill>
                  <a:srgbClr val="005DFF"/>
                </a:solidFill>
                <a:latin typeface="Lucida Console" panose="020B0609040504020204" pitchFamily="49" charset="0"/>
              </a:rPr>
              <a:t> hook </a:t>
            </a:r>
            <a:r>
              <a:rPr lang="de-DE" dirty="0" err="1">
                <a:solidFill>
                  <a:srgbClr val="005DFF"/>
                </a:solidFill>
                <a:latin typeface="Lucida Console" panose="020B0609040504020204" pitchFamily="49" charset="0"/>
              </a:rPr>
              <a:t>demo</a:t>
            </a:r>
            <a:endParaRPr lang="de-DE" dirty="0">
              <a:solidFill>
                <a:srgbClr val="005DFF"/>
              </a:solidFill>
              <a:latin typeface="Lucida Console" panose="020B0609040504020204" pitchFamily="49" charset="0"/>
            </a:endParaRPr>
          </a:p>
          <a:p>
            <a:r>
              <a:rPr lang="it-IT" dirty="0">
                <a:solidFill>
                  <a:srgbClr val="00A89A"/>
                </a:solidFill>
                <a:latin typeface="Lucida Console" panose="020B0609040504020204" pitchFamily="49" charset="0"/>
              </a:rPr>
              <a:t>WORK_TREE</a:t>
            </a:r>
            <a:r>
              <a:rPr lang="it-IT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it-IT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  <a:r>
              <a:rPr lang="it-IT" dirty="0">
                <a:solidFill>
                  <a:srgbClr val="D42C3A"/>
                </a:solidFill>
                <a:latin typeface="Lucida Console" panose="020B0609040504020204" pitchFamily="49" charset="0"/>
              </a:rPr>
              <a:t>/d/e-</a:t>
            </a:r>
            <a:r>
              <a:rPr lang="it-IT" dirty="0" err="1">
                <a:solidFill>
                  <a:srgbClr val="D42C3A"/>
                </a:solidFill>
                <a:latin typeface="Lucida Console" panose="020B0609040504020204" pitchFamily="49" charset="0"/>
              </a:rPr>
              <a:t>ai_tutorials</a:t>
            </a:r>
            <a:r>
              <a:rPr lang="it-IT" dirty="0">
                <a:solidFill>
                  <a:srgbClr val="D42C3A"/>
                </a:solidFill>
                <a:latin typeface="Lucida Console" panose="020B0609040504020204" pitchFamily="49" charset="0"/>
              </a:rPr>
              <a:t>/tutorial4/</a:t>
            </a:r>
            <a:r>
              <a:rPr lang="it-IT" dirty="0" err="1">
                <a:solidFill>
                  <a:srgbClr val="D42C3A"/>
                </a:solidFill>
                <a:latin typeface="Lucida Console" panose="020B0609040504020204" pitchFamily="49" charset="0"/>
              </a:rPr>
              <a:t>git_demo_work</a:t>
            </a:r>
            <a:r>
              <a:rPr lang="it-IT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solidFill>
                  <a:srgbClr val="00A89A"/>
                </a:solidFill>
                <a:latin typeface="Lucida Console" panose="020B0609040504020204" pitchFamily="49" charset="0"/>
              </a:rPr>
              <a:t>GIT_DIR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srgbClr val="B148C6"/>
                </a:solidFill>
                <a:latin typeface="Lucida Console" panose="020B0609040504020204" pitchFamily="49" charset="0"/>
              </a:rPr>
              <a:t>$(</a:t>
            </a:r>
            <a:r>
              <a:rPr lang="en-US" dirty="0" err="1">
                <a:solidFill>
                  <a:srgbClr val="C0A000"/>
                </a:solidFill>
                <a:latin typeface="Lucida Console" panose="020B0609040504020204" pitchFamily="49" charset="0"/>
              </a:rPr>
              <a:t>pwd</a:t>
            </a:r>
            <a:r>
              <a:rPr lang="en-US" dirty="0">
                <a:solidFill>
                  <a:srgbClr val="B148C6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dirty="0">
                <a:solidFill>
                  <a:srgbClr val="005DFF"/>
                </a:solidFill>
                <a:latin typeface="Lucida Console" panose="020B0609040504020204" pitchFamily="49" charset="0"/>
              </a:rPr>
              <a:t># Automatically set to the path of the base repository</a:t>
            </a:r>
          </a:p>
          <a:p>
            <a:endParaRPr lang="de-DE" dirty="0">
              <a:solidFill>
                <a:srgbClr val="005DFF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echo</a:t>
            </a:r>
            <a:r>
              <a:rPr lang="en-US" dirty="0">
                <a:solidFill>
                  <a:srgbClr val="D42C3A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srgbClr val="D42C3A"/>
                </a:solidFill>
                <a:latin typeface="Lucida Console" panose="020B0609040504020204" pitchFamily="49" charset="0"/>
              </a:rPr>
              <a:t>Post-receive hook triggered. Updating work tree...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git </a:t>
            </a:r>
            <a:r>
              <a:rPr lang="en-US" dirty="0">
                <a:solidFill>
                  <a:srgbClr val="B148C6"/>
                </a:solidFill>
                <a:latin typeface="Lucida Console" panose="020B0609040504020204" pitchFamily="49" charset="0"/>
              </a:rPr>
              <a:t>--work-tree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="</a:t>
            </a:r>
            <a:r>
              <a:rPr lang="en-US" dirty="0">
                <a:solidFill>
                  <a:srgbClr val="B148C6"/>
                </a:solidFill>
                <a:latin typeface="Lucida Console" panose="020B0609040504020204" pitchFamily="49" charset="0"/>
              </a:rPr>
              <a:t>$WORK_TREE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B148C6"/>
                </a:solidFill>
                <a:latin typeface="Lucida Console" panose="020B0609040504020204" pitchFamily="49" charset="0"/>
              </a:rPr>
              <a:t>--git-</a:t>
            </a:r>
            <a:r>
              <a:rPr lang="en-US" dirty="0" err="1">
                <a:solidFill>
                  <a:srgbClr val="B148C6"/>
                </a:solidFill>
                <a:latin typeface="Lucida Console" panose="020B0609040504020204" pitchFamily="49" charset="0"/>
              </a:rPr>
              <a:t>dir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="</a:t>
            </a:r>
            <a:r>
              <a:rPr lang="en-US" dirty="0">
                <a:solidFill>
                  <a:srgbClr val="B148C6"/>
                </a:solidFill>
                <a:latin typeface="Lucida Console" panose="020B0609040504020204" pitchFamily="49" charset="0"/>
              </a:rPr>
              <a:t>$GIT_DIR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checkout </a:t>
            </a:r>
            <a:r>
              <a:rPr lang="en-US" dirty="0">
                <a:solidFill>
                  <a:srgbClr val="B148C6"/>
                </a:solidFill>
                <a:latin typeface="Lucida Console" panose="020B0609040504020204" pitchFamily="49" charset="0"/>
              </a:rPr>
              <a:t>-f</a:t>
            </a:r>
          </a:p>
          <a:p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echo</a:t>
            </a:r>
            <a:r>
              <a:rPr lang="en-US" dirty="0">
                <a:solidFill>
                  <a:srgbClr val="D42C3A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srgbClr val="D42C3A"/>
                </a:solidFill>
                <a:latin typeface="Lucida Console" panose="020B0609040504020204" pitchFamily="49" charset="0"/>
              </a:rPr>
              <a:t>Work tree updated successfully.</a:t>
            </a:r>
            <a:r>
              <a:rPr lang="en-US" dirty="0">
                <a:solidFill>
                  <a:srgbClr val="C0A000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de-DE" sz="1600" dirty="0">
              <a:solidFill>
                <a:srgbClr val="005DFF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6637894-B764-4A2C-A4AB-15D104C21B66}"/>
              </a:ext>
            </a:extLst>
          </p:cNvPr>
          <p:cNvSpPr txBox="1"/>
          <p:nvPr/>
        </p:nvSpPr>
        <p:spPr>
          <a:xfrm rot="604724">
            <a:off x="2616361" y="4233670"/>
            <a:ext cx="284447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Updates the </a:t>
            </a:r>
            <a:r>
              <a:rPr lang="en-GB" dirty="0" err="1"/>
              <a:t>git_demo_work</a:t>
            </a:r>
            <a:r>
              <a:rPr lang="en-GB" dirty="0"/>
              <a:t> repo when pushing from git_demo_work2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A70B145-6C57-42C2-96D0-6C94963ED14E}"/>
              </a:ext>
            </a:extLst>
          </p:cNvPr>
          <p:cNvSpPr/>
          <p:nvPr/>
        </p:nvSpPr>
        <p:spPr>
          <a:xfrm>
            <a:off x="4529560" y="5739064"/>
            <a:ext cx="7569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chmod</a:t>
            </a:r>
            <a:r>
              <a:rPr lang="de-DE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+x /d/e-</a:t>
            </a:r>
            <a:r>
              <a:rPr lang="de-DE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ai_tutorials</a:t>
            </a:r>
            <a:r>
              <a:rPr lang="de-DE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/tutorial4/</a:t>
            </a:r>
            <a:r>
              <a:rPr lang="de-DE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git_demo_store</a:t>
            </a:r>
            <a:r>
              <a:rPr lang="de-DE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</a:t>
            </a:r>
            <a:r>
              <a:rPr lang="de-DE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hooks</a:t>
            </a:r>
            <a:r>
              <a:rPr lang="de-DE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/post-</a:t>
            </a:r>
            <a:r>
              <a:rPr lang="de-DE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receive</a:t>
            </a:r>
            <a:endParaRPr lang="de-DE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1ACC1E-301E-4542-B66C-541714F00F67}"/>
              </a:ext>
            </a:extLst>
          </p:cNvPr>
          <p:cNvSpPr txBox="1"/>
          <p:nvPr/>
        </p:nvSpPr>
        <p:spPr>
          <a:xfrm>
            <a:off x="6096000" y="5205263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You might need to set file rights to executable: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684965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5717</Words>
  <Application>Microsoft Office PowerPoint</Application>
  <PresentationFormat>Breitbild</PresentationFormat>
  <Paragraphs>845</Paragraphs>
  <Slides>50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61" baseType="lpstr">
      <vt:lpstr>ADLaM Display</vt:lpstr>
      <vt:lpstr>Aptos</vt:lpstr>
      <vt:lpstr>Aptos Display</vt:lpstr>
      <vt:lpstr>Arial</vt:lpstr>
      <vt:lpstr>Courier New</vt:lpstr>
      <vt:lpstr>Helvetica</vt:lpstr>
      <vt:lpstr>Lucida Console</vt:lpstr>
      <vt:lpstr>Noto Sans Symbols</vt:lpstr>
      <vt:lpstr>Times New Roman</vt:lpstr>
      <vt:lpstr>Wingdings</vt:lpstr>
      <vt:lpstr>Office</vt:lpstr>
      <vt:lpstr>AI Intro Basics #4</vt:lpstr>
      <vt:lpstr>E-AI Basic Tutorials</vt:lpstr>
      <vt:lpstr>DevOps in Weather and Climate Applications and Services</vt:lpstr>
      <vt:lpstr>ML Ops in Weather and Climate Applications and Services</vt:lpstr>
      <vt:lpstr>From Research to Operations – Building Blocks I</vt:lpstr>
      <vt:lpstr>From Research to Operations – Building Blocks II</vt:lpstr>
      <vt:lpstr>Versioning of Code - Example Git Playground 1</vt:lpstr>
      <vt:lpstr>Example Git Playground 2: bare repo and cloned repo</vt:lpstr>
      <vt:lpstr>CI-CD trigger: Example Git Playground 3: post-receive</vt:lpstr>
      <vt:lpstr>Example Git Playground 4: post-receive trigger</vt:lpstr>
      <vt:lpstr>Gitlab CI-CD Pipeline</vt:lpstr>
      <vt:lpstr>Infrastructure as Code (IaC) / Container Example: Dockerfile</vt:lpstr>
      <vt:lpstr>Infrastructure as Code (IaC) / Container Example: Dockerfile</vt:lpstr>
      <vt:lpstr>Docker File for Machine Learning Applications</vt:lpstr>
      <vt:lpstr>Monitoring ML Training and Validation and Deployment</vt:lpstr>
      <vt:lpstr>Store or communicate losses during training</vt:lpstr>
      <vt:lpstr>Easy Setup of ML Flow e.g. on Colab using ngrok </vt:lpstr>
      <vt:lpstr>E-AI Basic Tutorials</vt:lpstr>
      <vt:lpstr>Weather Forecasting Innovation Process</vt:lpstr>
      <vt:lpstr>Weather Forecasting Innovation Process</vt:lpstr>
      <vt:lpstr>Weather-Forecasting-System Update Cycle</vt:lpstr>
      <vt:lpstr>From Research to Operations in traditional NWP – Building Blocks I</vt:lpstr>
      <vt:lpstr>From Research to Operations in traditional NWP – Building Blocks II</vt:lpstr>
      <vt:lpstr>Key novelties in AI/ML – Model Reproducibility</vt:lpstr>
      <vt:lpstr>Key novelties in AI/ML – Software Environment</vt:lpstr>
      <vt:lpstr>Infrastructure as Code – Numerical Model</vt:lpstr>
      <vt:lpstr>Infrastructure as Code – ML Model</vt:lpstr>
      <vt:lpstr>PowerPoint-Präsentation</vt:lpstr>
      <vt:lpstr>Infrastructure Comparison</vt:lpstr>
      <vt:lpstr>Infrastructure Comparison</vt:lpstr>
      <vt:lpstr>ML Ops Implications</vt:lpstr>
      <vt:lpstr>E-AI Basic Tutorials</vt:lpstr>
      <vt:lpstr>The Winding Road to MLOps Tutorial E-AI Basics: MLOps – Machine Learning Operations</vt:lpstr>
      <vt:lpstr>PowerPoint-Präsentation</vt:lpstr>
      <vt:lpstr>Vision for Machine Learning Infrastructure</vt:lpstr>
      <vt:lpstr>The journey so far …</vt:lpstr>
      <vt:lpstr>PoC1: Kubeflow Hackathon</vt:lpstr>
      <vt:lpstr>Kubeflow</vt:lpstr>
      <vt:lpstr>Results: ML pipeline</vt:lpstr>
      <vt:lpstr>Results: Inference</vt:lpstr>
      <vt:lpstr>Conclusions for PoC1</vt:lpstr>
      <vt:lpstr>PoC2: On-prem ML pipeline</vt:lpstr>
      <vt:lpstr>Setup</vt:lpstr>
      <vt:lpstr>Demo PoC2</vt:lpstr>
      <vt:lpstr>Conclusions for PoC2</vt:lpstr>
      <vt:lpstr>PowerPoint-Präsentation</vt:lpstr>
      <vt:lpstr>Implementation plan</vt:lpstr>
      <vt:lpstr>PowerPoint-Präsentation</vt:lpstr>
      <vt:lpstr>Further Information on E-AI</vt:lpstr>
      <vt:lpstr>E-AI Basic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E-AI tutorial MLOps</dc:title>
  <dc:creator>Roland Potthast</dc:creator>
  <cp:lastModifiedBy>Jacob Marek</cp:lastModifiedBy>
  <cp:revision>146</cp:revision>
  <dcterms:created xsi:type="dcterms:W3CDTF">2024-07-27T09:29:14Z</dcterms:created>
  <dcterms:modified xsi:type="dcterms:W3CDTF">2025-01-22T09:41:19Z</dcterms:modified>
</cp:coreProperties>
</file>